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6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95" r:id="rId3"/>
    <p:sldId id="496" r:id="rId4"/>
    <p:sldId id="436" r:id="rId5"/>
    <p:sldId id="433" r:id="rId6"/>
    <p:sldId id="434" r:id="rId7"/>
    <p:sldId id="435" r:id="rId8"/>
    <p:sldId id="358" r:id="rId9"/>
    <p:sldId id="357" r:id="rId10"/>
    <p:sldId id="356" r:id="rId11"/>
    <p:sldId id="361" r:id="rId12"/>
    <p:sldId id="362" r:id="rId13"/>
    <p:sldId id="341" r:id="rId14"/>
    <p:sldId id="425" r:id="rId15"/>
    <p:sldId id="426" r:id="rId16"/>
    <p:sldId id="428" r:id="rId17"/>
    <p:sldId id="462" r:id="rId18"/>
    <p:sldId id="429" r:id="rId19"/>
    <p:sldId id="430" r:id="rId20"/>
    <p:sldId id="431" r:id="rId21"/>
    <p:sldId id="342" r:id="rId22"/>
    <p:sldId id="432" r:id="rId23"/>
    <p:sldId id="373" r:id="rId24"/>
    <p:sldId id="359" r:id="rId25"/>
    <p:sldId id="347" r:id="rId26"/>
    <p:sldId id="463" r:id="rId27"/>
    <p:sldId id="470" r:id="rId28"/>
    <p:sldId id="469" r:id="rId29"/>
    <p:sldId id="472" r:id="rId30"/>
    <p:sldId id="474" r:id="rId31"/>
    <p:sldId id="473" r:id="rId32"/>
    <p:sldId id="476" r:id="rId33"/>
    <p:sldId id="477" r:id="rId34"/>
    <p:sldId id="480" r:id="rId35"/>
    <p:sldId id="478" r:id="rId36"/>
    <p:sldId id="481" r:id="rId37"/>
    <p:sldId id="482" r:id="rId38"/>
    <p:sldId id="483" r:id="rId39"/>
    <p:sldId id="487" r:id="rId40"/>
    <p:sldId id="365" r:id="rId41"/>
    <p:sldId id="488" r:id="rId42"/>
    <p:sldId id="489" r:id="rId43"/>
    <p:sldId id="368" r:id="rId44"/>
    <p:sldId id="407" r:id="rId45"/>
    <p:sldId id="491" r:id="rId46"/>
    <p:sldId id="492" r:id="rId47"/>
    <p:sldId id="355" r:id="rId48"/>
    <p:sldId id="497" r:id="rId49"/>
    <p:sldId id="404" r:id="rId50"/>
    <p:sldId id="498" r:id="rId51"/>
    <p:sldId id="493" r:id="rId5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7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206CE-5596-46D7-9E4A-A397FC1B27A4}" type="datetimeFigureOut">
              <a:rPr lang="en-NZ" smtClean="0"/>
              <a:t>26/05/2021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E45E9-E2CE-4B2C-AD02-1B9EFF6316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37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C34C-CE88-45AC-BFE7-C09851B2EE44}" type="datetimeFigureOut">
              <a:rPr lang="en-NZ" smtClean="0"/>
              <a:t>26/05/2021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F37D-ADB1-4A37-9E02-B6ED496341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722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7641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497" y="3870144"/>
            <a:ext cx="10194303" cy="1641490"/>
          </a:xfrm>
        </p:spPr>
        <p:txBody>
          <a:bodyPr>
            <a:noAutofit/>
          </a:bodyPr>
          <a:lstStyle/>
          <a:p>
            <a:r>
              <a:rPr lang="en-N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Steroids kill!</a:t>
            </a:r>
            <a:br>
              <a:rPr lang="en-N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options are there?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496" y="2376311"/>
            <a:ext cx="10194303" cy="754025"/>
          </a:xfrm>
        </p:spPr>
        <p:txBody>
          <a:bodyPr>
            <a:noAutofit/>
          </a:bodyPr>
          <a:lstStyle/>
          <a:p>
            <a:r>
              <a:rPr lang="en-N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Rowbotham</a:t>
            </a:r>
          </a:p>
          <a:p>
            <a:r>
              <a:rPr lang="en-N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 Gastroenterologist, ADHB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Budesonide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90% first pass hepatic metabolism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So less of the usual steroid side effects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1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Budesonide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42652"/>
            <a:ext cx="10233800" cy="1960045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OF COURSE there’s less of the steroid side effects …</a:t>
            </a:r>
          </a:p>
          <a:p>
            <a:pPr>
              <a:buClr>
                <a:srgbClr val="FFFF00"/>
              </a:buClr>
            </a:pPr>
            <a:endParaRPr lang="en-NZ" sz="1400" dirty="0"/>
          </a:p>
          <a:p>
            <a:pPr>
              <a:buClr>
                <a:srgbClr val="FFFF00"/>
              </a:buClr>
            </a:pPr>
            <a:r>
              <a:rPr lang="en-NZ" sz="3200" dirty="0" smtClean="0"/>
              <a:t>It’s all been metabolised on its way through the liver!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b="9817"/>
          <a:stretch/>
        </p:blipFill>
        <p:spPr>
          <a:xfrm>
            <a:off x="3238500" y="3622877"/>
            <a:ext cx="5715000" cy="2847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23960" y="5903681"/>
            <a:ext cx="1159497" cy="452487"/>
          </a:xfrm>
          <a:prstGeom prst="ellipse">
            <a:avLst/>
          </a:prstGeom>
          <a:noFill/>
          <a:ln w="539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Multiply 6"/>
          <p:cNvSpPr/>
          <p:nvPr/>
        </p:nvSpPr>
        <p:spPr>
          <a:xfrm>
            <a:off x="7998112" y="4386804"/>
            <a:ext cx="370385" cy="810228"/>
          </a:xfrm>
          <a:prstGeom prst="mathMultiply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83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Budesonide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12" y="2508572"/>
            <a:ext cx="6600063" cy="2051089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Despite the fact that it doesn’t really work, even Budesonide eventually leads to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01" y="104305"/>
            <a:ext cx="4819094" cy="66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it’s not just aesthetics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49"/>
            <a:ext cx="10848681" cy="424409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00"/>
              </a:buClr>
            </a:pPr>
            <a:r>
              <a:rPr lang="en-AU" dirty="0"/>
              <a:t>Five-year Safety Data From ENCORE, a European Observational Safety Registry for Adults With Crohn’s Disease Treated With Infliximab [</a:t>
            </a:r>
            <a:r>
              <a:rPr lang="en-AU" dirty="0" err="1"/>
              <a:t>Remicade</a:t>
            </a:r>
            <a:r>
              <a:rPr lang="en-AU" dirty="0"/>
              <a:t>®] or Conventional </a:t>
            </a:r>
            <a:r>
              <a:rPr lang="en-AU" dirty="0" smtClean="0"/>
              <a:t>Therapy</a:t>
            </a:r>
          </a:p>
          <a:p>
            <a:pPr>
              <a:buClr>
                <a:srgbClr val="FFFF00"/>
              </a:buClr>
              <a:buNone/>
            </a:pPr>
            <a:r>
              <a:rPr lang="en-AU" sz="2400" dirty="0" smtClean="0"/>
              <a:t>	</a:t>
            </a:r>
            <a:r>
              <a:rPr lang="en-A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D’Haens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A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of Crohn's and Colitis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2017, 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680–689 doi:10.1093/</a:t>
            </a:r>
            <a:r>
              <a:rPr lang="en-A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ecco-jcc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/jjw221</a:t>
            </a:r>
            <a:endParaRPr lang="en-N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00"/>
              </a:buClr>
              <a:buNone/>
            </a:pPr>
            <a:endParaRPr lang="en-NZ" dirty="0" smtClean="0"/>
          </a:p>
          <a:p>
            <a:pPr>
              <a:buClr>
                <a:srgbClr val="FFFF00"/>
              </a:buClr>
            </a:pPr>
            <a:r>
              <a:rPr lang="en-AU" dirty="0"/>
              <a:t>Prednisone use was associated with higher mortality </a:t>
            </a:r>
            <a:r>
              <a:rPr lang="en-AU" dirty="0" smtClean="0"/>
              <a:t>[HR</a:t>
            </a:r>
            <a:r>
              <a:rPr lang="en-AU" dirty="0"/>
              <a:t>  =  3.58, CI: 1.49, 8.61</a:t>
            </a:r>
            <a:r>
              <a:rPr lang="en-AU" dirty="0" smtClean="0"/>
              <a:t>]</a:t>
            </a:r>
          </a:p>
          <a:p>
            <a:pPr>
              <a:buClr>
                <a:srgbClr val="FFFF00"/>
              </a:buClr>
            </a:pPr>
            <a:r>
              <a:rPr lang="en-AU" dirty="0" smtClean="0"/>
              <a:t>Risk </a:t>
            </a:r>
            <a:r>
              <a:rPr lang="en-AU" dirty="0"/>
              <a:t>factors of increased mortality [HR; 95% CI] were patient age </a:t>
            </a:r>
            <a:r>
              <a:rPr lang="en-AU" dirty="0" smtClean="0"/>
              <a:t> [1.08</a:t>
            </a:r>
            <a:r>
              <a:rPr lang="en-AU" dirty="0"/>
              <a:t>; 1.06, 1.10; p &lt; 0.0001], presence of draining fistula within 4 </a:t>
            </a:r>
            <a:r>
              <a:rPr lang="en-AU" dirty="0" smtClean="0"/>
              <a:t>weeks </a:t>
            </a:r>
            <a:r>
              <a:rPr lang="en-AU" dirty="0"/>
              <a:t>preceding baseline [2.45; 1.23, 4.87; p = 0.011], and use of </a:t>
            </a:r>
            <a:r>
              <a:rPr lang="en-AU" dirty="0" smtClean="0"/>
              <a:t>prednisone </a:t>
            </a:r>
            <a:r>
              <a:rPr lang="en-AU" dirty="0"/>
              <a:t>[3.58; 1.49, 8.61; p  =  0.004</a:t>
            </a:r>
            <a:r>
              <a:rPr lang="en-AU" dirty="0" smtClean="0"/>
              <a:t>]</a:t>
            </a:r>
          </a:p>
          <a:p>
            <a:pPr>
              <a:buClr>
                <a:srgbClr val="FFFF00"/>
              </a:buClr>
            </a:pPr>
            <a:r>
              <a:rPr lang="en-AU" dirty="0" smtClean="0"/>
              <a:t>Use of IFX was associated with decreased mortality (similar </a:t>
            </a:r>
            <a:r>
              <a:rPr lang="en-AU" dirty="0"/>
              <a:t>to adalimumab; </a:t>
            </a:r>
            <a:r>
              <a:rPr lang="en-A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Colombel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JF </a:t>
            </a:r>
            <a:r>
              <a:rPr lang="en-A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 </a:t>
            </a:r>
            <a:r>
              <a:rPr lang="en-A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Adalimumab safety in 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en-A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trials of patients with Crohn’s disease. </a:t>
            </a:r>
            <a:r>
              <a:rPr lang="en-AU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</a:t>
            </a:r>
            <a:r>
              <a:rPr lang="en-A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Bowel </a:t>
            </a:r>
            <a:r>
              <a:rPr lang="en-A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en-A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2009;15:1308–19</a:t>
            </a:r>
            <a:r>
              <a:rPr lang="en-AU" dirty="0" smtClean="0"/>
              <a:t>)</a:t>
            </a:r>
            <a:endParaRPr lang="en-NZ" dirty="0"/>
          </a:p>
          <a:p>
            <a:pPr marL="0" indent="0">
              <a:buClr>
                <a:srgbClr val="FFFF00"/>
              </a:buClr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8171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49"/>
            <a:ext cx="10848681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AU" dirty="0" smtClean="0"/>
              <a:t>Serious </a:t>
            </a:r>
            <a:r>
              <a:rPr lang="en-AU" dirty="0"/>
              <a:t>Infection and Mortality in Patients With Crohn ’ s Disease: More Than 5 Years of Follow-Up in the TREAT ™</a:t>
            </a:r>
            <a:r>
              <a:rPr lang="en-AU" dirty="0" smtClean="0"/>
              <a:t>Registry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Lichtenstein GR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J </a:t>
            </a:r>
            <a:r>
              <a:rPr lang="en-US" sz="2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2012;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107:1409–1422. 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10.1038/ajg.2012.218</a:t>
            </a:r>
            <a:endParaRPr lang="en-NZ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AU" dirty="0" smtClean="0"/>
              <a:t>Investigating </a:t>
            </a:r>
            <a:r>
              <a:rPr lang="en-AU" dirty="0"/>
              <a:t>medication use among patients who died relative to those who did not, neither </a:t>
            </a:r>
            <a:r>
              <a:rPr lang="en-AU" dirty="0" smtClean="0"/>
              <a:t>IFX not IMM </a:t>
            </a:r>
            <a:r>
              <a:rPr lang="en-AU" dirty="0"/>
              <a:t>treatment was a </a:t>
            </a:r>
            <a:r>
              <a:rPr lang="en-AU" dirty="0" smtClean="0"/>
              <a:t>significant </a:t>
            </a:r>
            <a:r>
              <a:rPr lang="en-AU" dirty="0"/>
              <a:t>predictor of </a:t>
            </a:r>
            <a:r>
              <a:rPr lang="en-AU" dirty="0" smtClean="0"/>
              <a:t>death</a:t>
            </a:r>
          </a:p>
          <a:p>
            <a:pPr>
              <a:buClr>
                <a:srgbClr val="FFFF00"/>
              </a:buClr>
            </a:pPr>
            <a:r>
              <a:rPr lang="en-AU" dirty="0" smtClean="0"/>
              <a:t>Treatment </a:t>
            </a:r>
            <a:r>
              <a:rPr lang="en-AU" dirty="0"/>
              <a:t>with prednisone (HR = 2.14, 95 % CI = 1.55, 2.95; P &lt; 0.001) or narcotic analgesics (HR = 1.79, 95 % CI = 1.29, 2.48; P &lt; 0.001) </a:t>
            </a:r>
            <a:r>
              <a:rPr lang="en-AU" dirty="0" smtClean="0"/>
              <a:t>both significantly </a:t>
            </a:r>
            <a:r>
              <a:rPr lang="en-AU" dirty="0"/>
              <a:t>predicted death ( Table 5 </a:t>
            </a:r>
            <a:r>
              <a:rPr lang="en-AU" dirty="0" smtClean="0"/>
              <a:t>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TREAT Table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02" y="0"/>
            <a:ext cx="6585498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73844" y="5091167"/>
            <a:ext cx="6585497" cy="776233"/>
          </a:xfrm>
          <a:prstGeom prst="round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TREAT Table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6960"/>
          <a:stretch/>
        </p:blipFill>
        <p:spPr>
          <a:xfrm>
            <a:off x="128180" y="401934"/>
            <a:ext cx="11913099" cy="161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7152"/>
          <a:stretch/>
        </p:blipFill>
        <p:spPr>
          <a:xfrm>
            <a:off x="129915" y="2461845"/>
            <a:ext cx="11911364" cy="40746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306" y="3436537"/>
            <a:ext cx="11973389" cy="1165608"/>
          </a:xfrm>
          <a:prstGeom prst="round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902840" y="4009291"/>
            <a:ext cx="3014505" cy="745253"/>
          </a:xfrm>
          <a:prstGeom prst="roundRect">
            <a:avLst/>
          </a:prstGeom>
          <a:noFill/>
          <a:ln w="1111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(pandemic)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49"/>
            <a:ext cx="10848681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AU" dirty="0"/>
              <a:t>Corticosteroids, But Not TNF Antagonists, Are Associated With Adverse COVID-19 Outcomes in Patients With Inflammatory Bowel Diseases: Results From an International </a:t>
            </a:r>
            <a:r>
              <a:rPr lang="en-AU" dirty="0" smtClean="0"/>
              <a:t>Registry</a:t>
            </a:r>
          </a:p>
          <a:p>
            <a:pPr>
              <a:buClr>
                <a:srgbClr val="FFFF00"/>
              </a:buClr>
              <a:buNone/>
            </a:pPr>
            <a:r>
              <a:rPr lang="en-AU" sz="2200" dirty="0" smtClean="0"/>
              <a:t>	</a:t>
            </a:r>
            <a:r>
              <a:rPr lang="en-A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Brenner EJ </a:t>
            </a:r>
            <a:r>
              <a:rPr lang="en-AU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n-A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al., </a:t>
            </a:r>
            <a:r>
              <a:rPr lang="en-US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Gastroenterology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2020;159:481–491  doi.org/10.1053/j.gastro.2020.05.032</a:t>
            </a:r>
            <a:endParaRPr lang="en-AU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AU" b="1" dirty="0" smtClean="0"/>
              <a:t>SECURE-IBD </a:t>
            </a:r>
            <a:r>
              <a:rPr lang="en-AU" b="1" dirty="0"/>
              <a:t>Cohort (Total N = 525)</a:t>
            </a:r>
            <a:endParaRPr lang="en-AU" dirty="0" smtClean="0"/>
          </a:p>
          <a:p>
            <a:pPr>
              <a:buClr>
                <a:srgbClr val="FFFF00"/>
              </a:buClr>
            </a:pPr>
            <a:r>
              <a:rPr lang="en-AU" dirty="0"/>
              <a:t>`</a:t>
            </a:r>
            <a:r>
              <a:rPr lang="en-AU" dirty="0" smtClean="0"/>
              <a:t>Treatment </a:t>
            </a:r>
            <a:r>
              <a:rPr lang="en-AU" dirty="0"/>
              <a:t>with prednisone (HR = 2.14, 95 % CI = 1.55, 2.95; P &lt; 0.001) or narcotic analgesics (HR = 1.79, 95 % CI = 1.29, 2.48; P &lt; 0.001) </a:t>
            </a:r>
            <a:r>
              <a:rPr lang="en-AU" dirty="0" smtClean="0"/>
              <a:t>both significantly </a:t>
            </a:r>
            <a:r>
              <a:rPr lang="en-AU" dirty="0"/>
              <a:t>predicted death ( Table 5 </a:t>
            </a:r>
            <a:r>
              <a:rPr lang="en-AU" dirty="0" smtClean="0"/>
              <a:t>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0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Table 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06617"/>
              </p:ext>
            </p:extLst>
          </p:nvPr>
        </p:nvGraphicFramePr>
        <p:xfrm>
          <a:off x="449177" y="1899236"/>
          <a:ext cx="11293646" cy="405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68"/>
                <a:gridCol w="2021305"/>
                <a:gridCol w="994611"/>
                <a:gridCol w="2358189"/>
                <a:gridCol w="1058779"/>
                <a:gridCol w="2101516"/>
                <a:gridCol w="1058778"/>
              </a:tblGrid>
              <a:tr h="1469607">
                <a:tc>
                  <a:txBody>
                    <a:bodyPr/>
                    <a:lstStyle/>
                    <a:p>
                      <a:r>
                        <a:rPr lang="en-NZ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ICU/Vent/Death Odds Ratio</a:t>
                      </a:r>
                    </a:p>
                    <a:p>
                      <a:r>
                        <a:rPr lang="en-NZ" dirty="0" smtClean="0"/>
                        <a:t>(n = 517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i="1" dirty="0" smtClean="0"/>
                        <a:t>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Hospitalisation or Death Odds Ratio</a:t>
                      </a:r>
                    </a:p>
                    <a:p>
                      <a:r>
                        <a:rPr lang="en-NZ" dirty="0" smtClean="0"/>
                        <a:t>(n – 517)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i="1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Death Odds Ratio</a:t>
                      </a:r>
                    </a:p>
                    <a:p>
                      <a:r>
                        <a:rPr lang="en-NZ" dirty="0" smtClean="0"/>
                        <a:t>(n = 513)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i="1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434669">
                <a:tc>
                  <a:txBody>
                    <a:bodyPr/>
                    <a:lstStyle/>
                    <a:p>
                      <a:r>
                        <a:rPr lang="en-NZ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1.04 (1.01 –</a:t>
                      </a:r>
                      <a:r>
                        <a:rPr lang="en-NZ" baseline="0" dirty="0" smtClean="0"/>
                        <a:t> 1.06)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1.03 (1.01 – 1.04)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1.07 (1.03 – 1.11)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434669">
                <a:tc>
                  <a:txBody>
                    <a:bodyPr/>
                    <a:lstStyle/>
                    <a:p>
                      <a:r>
                        <a:rPr lang="en-NZ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1.20 (0.55 – 2.60)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1.38 (0.89 – 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2.78 (0.76 – 10.14)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</a:tr>
              <a:tr h="434669">
                <a:tc>
                  <a:txBody>
                    <a:bodyPr/>
                    <a:lstStyle/>
                    <a:p>
                      <a:r>
                        <a:rPr lang="en-NZ" dirty="0" smtClean="0"/>
                        <a:t>Crohn’s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0.76 (0.31 – 1.85)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0.84 (0.51 – 1.38)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1.64 (0.42 – 6.43)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0.48</a:t>
                      </a:r>
                      <a:endParaRPr lang="en-US" dirty="0"/>
                    </a:p>
                  </a:txBody>
                  <a:tcPr/>
                </a:tc>
              </a:tr>
              <a:tr h="434669">
                <a:tc>
                  <a:txBody>
                    <a:bodyPr/>
                    <a:lstStyle/>
                    <a:p>
                      <a:r>
                        <a:rPr lang="en-NZ" dirty="0" smtClean="0"/>
                        <a:t>Systemic</a:t>
                      </a:r>
                      <a:endParaRPr lang="en-NZ" baseline="0" dirty="0" smtClean="0"/>
                    </a:p>
                    <a:p>
                      <a:r>
                        <a:rPr lang="en-NZ" baseline="0" dirty="0" smtClean="0"/>
                        <a:t>corticosteroid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6.87 (2.30 – 20.51)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6.46 (2.74 – 15.23)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11.62 (2.09 – 64.74)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</a:tr>
              <a:tr h="434669">
                <a:tc>
                  <a:txBody>
                    <a:bodyPr/>
                    <a:lstStyle/>
                    <a:p>
                      <a:r>
                        <a:rPr lang="en-NZ" dirty="0" smtClean="0"/>
                        <a:t>TNF</a:t>
                      </a:r>
                    </a:p>
                    <a:p>
                      <a:r>
                        <a:rPr lang="en-NZ" dirty="0" smtClean="0"/>
                        <a:t>antagonist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0.90 (0.37 – 2.17)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0.60 (0.38 – 0.96)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0.99 (0.23 – 4.23)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34" y="2030583"/>
            <a:ext cx="10656842" cy="4181031"/>
          </a:xfrm>
        </p:spPr>
        <p:txBody>
          <a:bodyPr>
            <a:no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NZ" sz="3200" i="1" dirty="0" smtClean="0"/>
              <a:t>“This </a:t>
            </a:r>
            <a:r>
              <a:rPr lang="en-NZ" sz="3200" i="1" dirty="0"/>
              <a:t>is a presentation </a:t>
            </a:r>
            <a:r>
              <a:rPr lang="en-NZ" sz="3200" i="1" dirty="0" smtClean="0"/>
              <a:t>at a meeting sponsored </a:t>
            </a:r>
            <a:r>
              <a:rPr lang="en-NZ" sz="3200" i="1" dirty="0"/>
              <a:t>by </a:t>
            </a:r>
            <a:r>
              <a:rPr lang="en-NZ" sz="3200" i="1" dirty="0" smtClean="0"/>
              <a:t>Janssen Pharmaceuticals.</a:t>
            </a:r>
            <a:endParaRPr lang="en-NZ" sz="3200" i="1" dirty="0"/>
          </a:p>
          <a:p>
            <a:pPr marL="0" indent="0">
              <a:buClr>
                <a:srgbClr val="FFFF00"/>
              </a:buClr>
              <a:buNone/>
            </a:pPr>
            <a:r>
              <a:rPr lang="en-NZ" sz="3200" i="1" dirty="0"/>
              <a:t>The views and opinions expressed in the following presentation are those of the presenter and do not necessarily reflect those of </a:t>
            </a:r>
            <a:r>
              <a:rPr lang="en-NZ" sz="3200" i="1" dirty="0" smtClean="0"/>
              <a:t>Janssen </a:t>
            </a:r>
            <a:r>
              <a:rPr lang="en-NZ" sz="3200" i="1" dirty="0"/>
              <a:t>Ltd.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NZ" sz="3200" i="1" dirty="0" smtClean="0"/>
              <a:t>Janssen </a:t>
            </a:r>
            <a:r>
              <a:rPr lang="en-NZ" sz="3200" i="1" dirty="0"/>
              <a:t>Ltd does not endorse the use of unregistered products or products outside of their registered indications.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NZ" sz="3200" i="1" dirty="0"/>
              <a:t>Please refer to </a:t>
            </a:r>
            <a:r>
              <a:rPr lang="en-NZ" sz="3200" i="1" dirty="0" smtClean="0"/>
              <a:t>Product </a:t>
            </a:r>
            <a:r>
              <a:rPr lang="en-NZ" sz="3200" i="1" dirty="0"/>
              <a:t>Information or Data </a:t>
            </a:r>
            <a:r>
              <a:rPr lang="en-NZ" sz="3200" i="1" dirty="0" smtClean="0"/>
              <a:t>Sheets </a:t>
            </a:r>
            <a:r>
              <a:rPr lang="en-NZ" sz="3200" i="1" dirty="0"/>
              <a:t>for licensed instructions</a:t>
            </a:r>
            <a:r>
              <a:rPr lang="en-NZ" sz="3200" i="1" dirty="0" smtClean="0"/>
              <a:t>.”</a:t>
            </a:r>
            <a:endParaRPr lang="en-NZ" sz="3200" i="1" dirty="0"/>
          </a:p>
        </p:txBody>
      </p:sp>
    </p:spTree>
    <p:extLst>
      <p:ext uri="{BB962C8B-B14F-4D97-AF65-F5344CB8AC3E}">
        <p14:creationId xmlns:p14="http://schemas.microsoft.com/office/powerpoint/2010/main" val="1133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Table 5 update (6,093 cases </a:t>
            </a:r>
            <a:r>
              <a:rPr lang="en-NZ" i="1" dirty="0" smtClean="0"/>
              <a:t>vs.</a:t>
            </a:r>
            <a:r>
              <a:rPr lang="en-NZ" dirty="0" smtClean="0"/>
              <a:t> 525)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85494"/>
              </p:ext>
            </p:extLst>
          </p:nvPr>
        </p:nvGraphicFramePr>
        <p:xfrm>
          <a:off x="584197" y="1594156"/>
          <a:ext cx="1139925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540"/>
                <a:gridCol w="898358"/>
                <a:gridCol w="1347537"/>
                <a:gridCol w="1636294"/>
                <a:gridCol w="1010653"/>
                <a:gridCol w="1299410"/>
                <a:gridCol w="1259027"/>
                <a:gridCol w="1965436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Total</a:t>
                      </a:r>
                    </a:p>
                    <a:p>
                      <a:r>
                        <a:rPr lang="en-NZ" baseline="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Outpatient</a:t>
                      </a:r>
                    </a:p>
                    <a:p>
                      <a:r>
                        <a:rPr lang="en-NZ" dirty="0" smtClean="0"/>
                        <a:t>n</a:t>
                      </a:r>
                      <a:r>
                        <a:rPr lang="en-NZ" baseline="0" dirty="0" smtClean="0"/>
                        <a:t>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Hospitalised</a:t>
                      </a:r>
                    </a:p>
                    <a:p>
                      <a:r>
                        <a:rPr lang="en-NZ" dirty="0" smtClean="0"/>
                        <a:t>n,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ICU</a:t>
                      </a:r>
                    </a:p>
                    <a:p>
                      <a:r>
                        <a:rPr lang="en-NZ" dirty="0" smtClean="0"/>
                        <a:t>n,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Ventilator</a:t>
                      </a:r>
                    </a:p>
                    <a:p>
                      <a:r>
                        <a:rPr lang="en-NZ" dirty="0" smtClean="0"/>
                        <a:t>n,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Death</a:t>
                      </a:r>
                    </a:p>
                    <a:p>
                      <a:r>
                        <a:rPr lang="en-NZ" dirty="0" smtClean="0"/>
                        <a:t>n,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ICU/Vent/Death</a:t>
                      </a:r>
                    </a:p>
                    <a:p>
                      <a:r>
                        <a:rPr lang="en-NZ" dirty="0" smtClean="0"/>
                        <a:t>n,%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&gt;70 </a:t>
                      </a:r>
                      <a:r>
                        <a:rPr lang="en-NZ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178, 52%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158, 47%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30, 8%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26, 7%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50, 16%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71, 22%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2,927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2,375, 81%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518, 18%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90, 3%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72, 2%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68, 2%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135, 5%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3,071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2,625, 85%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405, 13%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78, 3%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57, 2%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31, 1%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100, 3%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Crohn’s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3,484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3,002, 86%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440, 13%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72, 2%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57, 2%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42, 1%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97, 3%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2,570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2,047, 80%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490, 19%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97, 4%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73, 3%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56, 2%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139, 5%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Corticosteroids</a:t>
                      </a:r>
                    </a:p>
                    <a:p>
                      <a:r>
                        <a:rPr lang="en-NZ" dirty="0" smtClean="0"/>
                        <a:t>(oral/parenteral)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242, 62%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141, 36%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39, 10%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27, 7%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26, 7%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50, 13%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Immunomodulator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440, 76%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117, 23%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26, 4%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17, 3%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12, 3%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35, 6%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Biologic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3,936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3476, 88%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407, 6%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67, 2%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44, 1%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28, 1%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84, 2%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7305" y="5839326"/>
            <a:ext cx="1110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Brenner </a:t>
            </a:r>
            <a:r>
              <a:rPr lang="en-US" b="1" dirty="0"/>
              <a:t>EJ, </a:t>
            </a:r>
            <a:r>
              <a:rPr lang="en-US" b="1" dirty="0" err="1"/>
              <a:t>Ungaro</a:t>
            </a:r>
            <a:r>
              <a:rPr lang="en-US" b="1" dirty="0"/>
              <a:t> RC, </a:t>
            </a:r>
            <a:r>
              <a:rPr lang="en-US" b="1" dirty="0" err="1"/>
              <a:t>Colombel</a:t>
            </a:r>
            <a:r>
              <a:rPr lang="en-US" b="1" dirty="0"/>
              <a:t> JF, </a:t>
            </a:r>
            <a:r>
              <a:rPr lang="en-US" b="1" dirty="0" err="1"/>
              <a:t>Kappelman</a:t>
            </a:r>
            <a:r>
              <a:rPr lang="en-US" b="1" dirty="0"/>
              <a:t> </a:t>
            </a:r>
            <a:r>
              <a:rPr lang="en-US" b="1" dirty="0" smtClean="0"/>
              <a:t>MD</a:t>
            </a:r>
          </a:p>
          <a:p>
            <a:r>
              <a:rPr lang="en-US" b="1" dirty="0" smtClean="0"/>
              <a:t>SECURE-IBD </a:t>
            </a:r>
            <a:r>
              <a:rPr lang="en-US" b="1" dirty="0"/>
              <a:t>Database Public Data Update. covidibd.org. Accessed on </a:t>
            </a:r>
            <a:r>
              <a:rPr lang="en-US" b="1" dirty="0" smtClean="0"/>
              <a:t>16 May 2021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27771" y="1469571"/>
            <a:ext cx="2154924" cy="4114800"/>
          </a:xfrm>
          <a:prstGeom prst="round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7306" y="2209800"/>
            <a:ext cx="11585390" cy="446314"/>
          </a:xfrm>
          <a:prstGeom prst="roundRect">
            <a:avLst/>
          </a:prstGeom>
          <a:noFill/>
          <a:ln w="1111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7305" y="4103923"/>
            <a:ext cx="11585390" cy="642248"/>
          </a:xfrm>
          <a:prstGeom prst="roundRect">
            <a:avLst/>
          </a:prstGeom>
          <a:noFill/>
          <a:ln w="1111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more evidence do you need?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>
          <a:xfrm>
            <a:off x="2510779" y="0"/>
            <a:ext cx="7170443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2564" r="12105" b="14940"/>
          <a:stretch/>
        </p:blipFill>
        <p:spPr>
          <a:xfrm>
            <a:off x="2208626" y="0"/>
            <a:ext cx="7774748" cy="68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more evidence do you need?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3" y="1720483"/>
            <a:ext cx="8098694" cy="4569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84" y="1571831"/>
            <a:ext cx="8812232" cy="51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41" y="1923095"/>
            <a:ext cx="823091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1120" y="4639685"/>
            <a:ext cx="4632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NZ" sz="3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THE SIDE EFFECTS OF STEROIDS</a:t>
            </a:r>
            <a:endParaRPr lang="en-US" sz="32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me, I’m a doctor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are your alternatives?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20" y="1998481"/>
            <a:ext cx="3492160" cy="41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Mesalazine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i="1" dirty="0" err="1" smtClean="0"/>
              <a:t>Asacol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Pentasa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Asamax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dirty="0"/>
              <a:t>Oral</a:t>
            </a:r>
          </a:p>
          <a:p>
            <a:pPr>
              <a:buClr>
                <a:srgbClr val="FFFF00"/>
              </a:buClr>
            </a:pPr>
            <a:r>
              <a:rPr lang="en-NZ" sz="3200" dirty="0"/>
              <a:t>Topical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Both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9305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Mesalazine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Asacol</a:t>
            </a:r>
            <a:r>
              <a:rPr lang="en-NZ" sz="3200" dirty="0" smtClean="0"/>
              <a:t>  </a:t>
            </a:r>
            <a:r>
              <a:rPr lang="en-US" sz="3200" dirty="0" smtClean="0"/>
              <a:t>400 </a:t>
            </a:r>
            <a:r>
              <a:rPr lang="en-US" sz="3200" dirty="0"/>
              <a:t>/ 800 mg tabs; 500 mg </a:t>
            </a:r>
            <a:r>
              <a:rPr lang="en-US" sz="3200" dirty="0" err="1"/>
              <a:t>supp</a:t>
            </a:r>
            <a:endParaRPr lang="en-US" sz="3200" dirty="0"/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Pentasa</a:t>
            </a:r>
            <a:r>
              <a:rPr lang="en-NZ" sz="3200" dirty="0" smtClean="0"/>
              <a:t>  </a:t>
            </a:r>
            <a:r>
              <a:rPr lang="en-US" sz="3200" dirty="0" smtClean="0"/>
              <a:t>500 </a:t>
            </a:r>
            <a:r>
              <a:rPr lang="en-US" sz="3200" dirty="0"/>
              <a:t>mg tab, 1 g sachet, 1 g </a:t>
            </a:r>
            <a:r>
              <a:rPr lang="en-US" sz="3200" dirty="0" err="1"/>
              <a:t>supp</a:t>
            </a:r>
            <a:r>
              <a:rPr lang="en-US" sz="3200" dirty="0" smtClean="0"/>
              <a:t>, 1 </a:t>
            </a:r>
            <a:r>
              <a:rPr lang="en-US" sz="3200" dirty="0"/>
              <a:t>g enema</a:t>
            </a:r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Asamax</a:t>
            </a:r>
            <a:r>
              <a:rPr lang="en-NZ" sz="3200" dirty="0" smtClean="0"/>
              <a:t>  </a:t>
            </a:r>
            <a:r>
              <a:rPr lang="en-US" sz="3200" dirty="0" smtClean="0"/>
              <a:t>500 </a:t>
            </a:r>
            <a:r>
              <a:rPr lang="en-US" sz="3200" dirty="0"/>
              <a:t>mg </a:t>
            </a:r>
            <a:r>
              <a:rPr lang="en-US" sz="3200" dirty="0" smtClean="0"/>
              <a:t>tab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47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Mesalazine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593937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AU" sz="3200" dirty="0" smtClean="0"/>
              <a:t>5-ASA </a:t>
            </a:r>
            <a:r>
              <a:rPr lang="en-AU" sz="3200" dirty="0"/>
              <a:t>oral treatment dosage</a:t>
            </a:r>
          </a:p>
          <a:p>
            <a:pPr>
              <a:buClr>
                <a:srgbClr val="FFFF00"/>
              </a:buClr>
            </a:pPr>
            <a:r>
              <a:rPr lang="en-AU" sz="3200" i="1" dirty="0" err="1"/>
              <a:t>Asacol</a:t>
            </a:r>
            <a:r>
              <a:rPr lang="en-AU" sz="3200" dirty="0"/>
              <a:t>	4.8 g daily</a:t>
            </a:r>
          </a:p>
          <a:p>
            <a:pPr>
              <a:buClr>
                <a:srgbClr val="FFFF00"/>
              </a:buClr>
            </a:pPr>
            <a:r>
              <a:rPr lang="en-AU" sz="3200" i="1" dirty="0" err="1"/>
              <a:t>Pentasa</a:t>
            </a:r>
            <a:r>
              <a:rPr lang="en-AU" sz="3200" dirty="0"/>
              <a:t>	4 g daily</a:t>
            </a:r>
          </a:p>
          <a:p>
            <a:pPr>
              <a:buClr>
                <a:srgbClr val="FFFF00"/>
              </a:buClr>
            </a:pPr>
            <a:endParaRPr lang="en-AU" sz="3200" dirty="0"/>
          </a:p>
          <a:p>
            <a:pPr>
              <a:buClr>
                <a:srgbClr val="FFFF00"/>
              </a:buClr>
            </a:pPr>
            <a:r>
              <a:rPr lang="en-AU" sz="3200" dirty="0"/>
              <a:t>Oral and/or topical</a:t>
            </a:r>
          </a:p>
          <a:p>
            <a:pPr>
              <a:buClr>
                <a:srgbClr val="FFFF00"/>
              </a:buClr>
            </a:pPr>
            <a:r>
              <a:rPr lang="en-AU" sz="3200" dirty="0"/>
              <a:t>Doesn’t have to be same brand</a:t>
            </a:r>
          </a:p>
          <a:p>
            <a:pPr>
              <a:buClr>
                <a:srgbClr val="FFFF00"/>
              </a:buClr>
            </a:pPr>
            <a:r>
              <a:rPr lang="en-AU" sz="3200" dirty="0"/>
              <a:t>No dose-dependent side </a:t>
            </a:r>
            <a:r>
              <a:rPr lang="en-AU" sz="3200" dirty="0" smtClean="0"/>
              <a:t>effects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No cumulative side effects</a:t>
            </a:r>
            <a:endParaRPr lang="en-AU" sz="3200" dirty="0"/>
          </a:p>
          <a:p>
            <a:pPr>
              <a:buClr>
                <a:srgbClr val="FFFF00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7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Enemas: Which is more effective?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i="1" dirty="0" err="1" smtClean="0"/>
              <a:t>Colifoam</a:t>
            </a:r>
            <a:endParaRPr lang="en-NZ" sz="3200" i="1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Prednisolone foam enema</a:t>
            </a:r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Pentasa</a:t>
            </a:r>
            <a:r>
              <a:rPr lang="en-NZ" sz="3200" dirty="0" smtClean="0"/>
              <a:t>  liquid enema</a:t>
            </a:r>
          </a:p>
          <a:p>
            <a:pPr>
              <a:buClr>
                <a:srgbClr val="FFFF00"/>
              </a:buClr>
            </a:pPr>
            <a:r>
              <a:rPr lang="en-NZ" sz="3200" i="1" dirty="0" err="1" smtClean="0"/>
              <a:t>Asacol</a:t>
            </a:r>
            <a:r>
              <a:rPr lang="en-NZ" sz="3200" dirty="0" smtClean="0"/>
              <a:t> foam enema (not available in NZ)</a:t>
            </a:r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dirty="0" err="1" smtClean="0"/>
              <a:t>Mesalazine</a:t>
            </a:r>
            <a:r>
              <a:rPr lang="en-NZ" sz="3200" dirty="0" smtClean="0"/>
              <a:t> enemas </a:t>
            </a:r>
            <a:r>
              <a:rPr lang="en-NZ" sz="3200" b="1" i="1" dirty="0" smtClean="0"/>
              <a:t>equally effective</a:t>
            </a:r>
            <a:r>
              <a:rPr lang="en-NZ" sz="3200" dirty="0" smtClean="0"/>
              <a:t> as steroid enemas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3140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Probiotics?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519" y="1996114"/>
            <a:ext cx="10948071" cy="438459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FF00"/>
              </a:buClr>
            </a:pPr>
            <a:r>
              <a:rPr lang="en-AU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Derwa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Systematic </a:t>
            </a:r>
            <a:r>
              <a:rPr lang="en-A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with meta-analysis: the efficacy of probiotics in inflammatory bowel 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disease.</a:t>
            </a:r>
          </a:p>
          <a:p>
            <a:pPr>
              <a:buClr>
                <a:srgbClr val="FFFF00"/>
              </a:buClr>
              <a:buNone/>
            </a:pP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APT 2017; 46 (4): 389-400.  doi.org/10.1111/apt.14203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MEDLINE</a:t>
            </a:r>
            <a:r>
              <a:rPr lang="en-AU" sz="3800" dirty="0"/>
              <a:t>, EMBASE, </a:t>
            </a:r>
            <a:r>
              <a:rPr lang="en-AU" sz="3800" dirty="0" smtClean="0"/>
              <a:t>and Cochrane </a:t>
            </a:r>
            <a:r>
              <a:rPr lang="en-AU" sz="3800" dirty="0"/>
              <a:t>Controlled Trials Register </a:t>
            </a:r>
            <a:r>
              <a:rPr lang="en-AU" sz="3800" dirty="0" smtClean="0"/>
              <a:t>searched (to Nov 2016)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22 </a:t>
            </a:r>
            <a:r>
              <a:rPr lang="en-AU" sz="3800" dirty="0"/>
              <a:t>RCTs were </a:t>
            </a:r>
            <a:r>
              <a:rPr lang="en-AU" sz="3800" dirty="0" smtClean="0"/>
              <a:t>eligible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No </a:t>
            </a:r>
            <a:r>
              <a:rPr lang="en-AU" sz="3800" dirty="0"/>
              <a:t>benefit of probiotics over placebo in inducing remission in active UC (RR of failure to achieve remission=0.86; 95% CI=0.68-1.08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But with only </a:t>
            </a:r>
            <a:r>
              <a:rPr lang="en-AU" sz="3800" dirty="0"/>
              <a:t>trials of VSL#3 </a:t>
            </a:r>
            <a:r>
              <a:rPr lang="en-AU" sz="3800" dirty="0" smtClean="0"/>
              <a:t>considered </a:t>
            </a:r>
            <a:r>
              <a:rPr lang="en-AU" sz="3800" dirty="0"/>
              <a:t>there appeared to be </a:t>
            </a:r>
            <a:r>
              <a:rPr lang="en-AU" sz="3800" dirty="0" smtClean="0"/>
              <a:t>benefit </a:t>
            </a:r>
            <a:r>
              <a:rPr lang="en-AU" sz="3800" dirty="0"/>
              <a:t>(RR=0.74; 95% CI=0.63-0.87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Probiotics </a:t>
            </a:r>
            <a:r>
              <a:rPr lang="en-AU" sz="3800" dirty="0"/>
              <a:t>appeared equivalent to 5-ASAs in preventing UC relapse (RR=1.02; 95% CI=0.85-1.23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No </a:t>
            </a:r>
            <a:r>
              <a:rPr lang="en-AU" sz="3800" dirty="0"/>
              <a:t>benefit of probiotics in inducing remission of active CD, in preventing relapse of quiescent CD, or in preventing relapse of CD after surgically induced </a:t>
            </a:r>
            <a:r>
              <a:rPr lang="en-AU" sz="3800" dirty="0" smtClean="0"/>
              <a:t>remission</a:t>
            </a:r>
          </a:p>
        </p:txBody>
      </p:sp>
    </p:spTree>
    <p:extLst>
      <p:ext uri="{BB962C8B-B14F-4D97-AF65-F5344CB8AC3E}">
        <p14:creationId xmlns:p14="http://schemas.microsoft.com/office/powerpoint/2010/main" val="847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33" y="2030583"/>
            <a:ext cx="10924855" cy="4462735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NZ" sz="4400" dirty="0" smtClean="0"/>
              <a:t>Advisory Board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NZ" sz="3600" dirty="0" smtClean="0"/>
              <a:t>	Janssen; </a:t>
            </a:r>
            <a:r>
              <a:rPr lang="en-NZ" sz="3600" dirty="0" err="1" smtClean="0"/>
              <a:t>Abbvie</a:t>
            </a:r>
            <a:r>
              <a:rPr lang="en-NZ" sz="3600" dirty="0" smtClean="0"/>
              <a:t>; Baxter; </a:t>
            </a:r>
            <a:r>
              <a:rPr lang="en-NZ" sz="3600" dirty="0" err="1" smtClean="0"/>
              <a:t>Pharmaco</a:t>
            </a:r>
            <a:r>
              <a:rPr lang="en-NZ" sz="3600" dirty="0" smtClean="0"/>
              <a:t>; </a:t>
            </a:r>
            <a:r>
              <a:rPr lang="en-NZ" sz="3600" dirty="0" err="1" smtClean="0"/>
              <a:t>Hospira</a:t>
            </a:r>
            <a:endParaRPr lang="en-NZ" sz="3600" dirty="0" smtClean="0"/>
          </a:p>
          <a:p>
            <a:pPr marL="0" indent="0">
              <a:buClr>
                <a:srgbClr val="FFFF00"/>
              </a:buClr>
              <a:buNone/>
            </a:pPr>
            <a:endParaRPr lang="en-NZ" sz="3600" dirty="0" smtClean="0"/>
          </a:p>
          <a:p>
            <a:pPr>
              <a:buClr>
                <a:srgbClr val="FFFF00"/>
              </a:buClr>
            </a:pPr>
            <a:r>
              <a:rPr lang="en-NZ" sz="4400" dirty="0" smtClean="0"/>
              <a:t>Speaker fees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NZ" sz="3600" dirty="0" smtClean="0"/>
              <a:t>	Janssen; </a:t>
            </a:r>
            <a:r>
              <a:rPr lang="en-NZ" sz="3600" dirty="0" err="1" smtClean="0"/>
              <a:t>Abbvie</a:t>
            </a:r>
            <a:r>
              <a:rPr lang="en-NZ" sz="3600" dirty="0" smtClean="0"/>
              <a:t>; Baxter; </a:t>
            </a:r>
            <a:r>
              <a:rPr lang="en-NZ" sz="3600" dirty="0" err="1" smtClean="0"/>
              <a:t>Pharmaco</a:t>
            </a:r>
            <a:r>
              <a:rPr lang="en-NZ" sz="3600" dirty="0"/>
              <a:t>; </a:t>
            </a:r>
            <a:r>
              <a:rPr lang="en-NZ" sz="3600" dirty="0" smtClean="0"/>
              <a:t>bioCSL;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NZ" sz="3600" dirty="0"/>
              <a:t>	</a:t>
            </a:r>
            <a:r>
              <a:rPr lang="en-NZ" sz="3600" dirty="0" smtClean="0"/>
              <a:t>Given imaging; Emerge Health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3568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Probiotics found in food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49"/>
            <a:ext cx="10727007" cy="4334353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AU" sz="3800" dirty="0" smtClean="0"/>
              <a:t>Live yoghurt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Kefir (can often take if lactose intolerant)</a:t>
            </a:r>
          </a:p>
          <a:p>
            <a:pPr>
              <a:buClr>
                <a:srgbClr val="FFFF00"/>
              </a:buClr>
            </a:pPr>
            <a:r>
              <a:rPr lang="en-AU" sz="3800" dirty="0" err="1" smtClean="0"/>
              <a:t>Kombucha</a:t>
            </a:r>
            <a:endParaRPr lang="en-AU" sz="3800" dirty="0" smtClean="0"/>
          </a:p>
          <a:p>
            <a:pPr>
              <a:buClr>
                <a:srgbClr val="FFFF00"/>
              </a:buClr>
            </a:pPr>
            <a:r>
              <a:rPr lang="en-AU" sz="3800" dirty="0" smtClean="0"/>
              <a:t>Sauerkraut (fermented, unpasteurised)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Green olives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Miso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Dark chocolate</a:t>
            </a:r>
          </a:p>
          <a:p>
            <a:pPr>
              <a:buClr>
                <a:srgbClr val="FFFF00"/>
              </a:buClr>
            </a:pPr>
            <a:endParaRPr lang="en-AU" sz="3800" dirty="0" smtClean="0"/>
          </a:p>
        </p:txBody>
      </p:sp>
    </p:spTree>
    <p:extLst>
      <p:ext uri="{BB962C8B-B14F-4D97-AF65-F5344CB8AC3E}">
        <p14:creationId xmlns:p14="http://schemas.microsoft.com/office/powerpoint/2010/main" val="23650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Probiotics … the bottom 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50"/>
            <a:ext cx="10727007" cy="4032904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AU" sz="3800" dirty="0" smtClean="0"/>
              <a:t>May be beneficial in UC; unproven in Crohn’s disease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No evidence of harm … as long as conventional treatment is not stopped/delayed</a:t>
            </a:r>
          </a:p>
          <a:p>
            <a:pPr>
              <a:buClr>
                <a:srgbClr val="FFFF00"/>
              </a:buClr>
            </a:pPr>
            <a:endParaRPr lang="en-AU" sz="3800" dirty="0"/>
          </a:p>
          <a:p>
            <a:pPr>
              <a:buClr>
                <a:srgbClr val="FFFF00"/>
              </a:buClr>
            </a:pPr>
            <a:r>
              <a:rPr lang="en-AU" sz="3800" dirty="0" smtClean="0"/>
              <a:t>So, why not?</a:t>
            </a:r>
          </a:p>
        </p:txBody>
      </p:sp>
    </p:spTree>
    <p:extLst>
      <p:ext uri="{BB962C8B-B14F-4D97-AF65-F5344CB8AC3E}">
        <p14:creationId xmlns:p14="http://schemas.microsoft.com/office/powerpoint/2010/main" val="3175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dietary stuff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12" y="1875527"/>
            <a:ext cx="10727007" cy="4384595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6400" dirty="0" smtClean="0"/>
              <a:t>Omega-3 </a:t>
            </a:r>
            <a:r>
              <a:rPr lang="en-AU" sz="6400" dirty="0"/>
              <a:t>Fatty </a:t>
            </a:r>
            <a:r>
              <a:rPr lang="en-AU" sz="6400" dirty="0" smtClean="0"/>
              <a:t>Acids</a:t>
            </a:r>
          </a:p>
          <a:p>
            <a:pPr marL="0" indent="0">
              <a:buClr>
                <a:srgbClr val="FFFF00"/>
              </a:buClr>
              <a:buNone/>
            </a:pPr>
            <a:endParaRPr lang="en-AU" sz="1600" dirty="0"/>
          </a:p>
          <a:p>
            <a:pPr>
              <a:buClr>
                <a:srgbClr val="FFFF00"/>
              </a:buClr>
            </a:pPr>
            <a:r>
              <a:rPr lang="en-AU" sz="3800" dirty="0" smtClean="0"/>
              <a:t>Known </a:t>
            </a:r>
            <a:r>
              <a:rPr lang="en-AU" sz="3800" dirty="0"/>
              <a:t>to have anti-inflammatory properties and </a:t>
            </a:r>
            <a:r>
              <a:rPr lang="en-AU" sz="3800" dirty="0" smtClean="0"/>
              <a:t>other </a:t>
            </a:r>
            <a:r>
              <a:rPr lang="en-AU" sz="3800" dirty="0"/>
              <a:t>health </a:t>
            </a:r>
            <a:r>
              <a:rPr lang="en-AU" sz="3800" dirty="0" smtClean="0"/>
              <a:t>benefits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Some </a:t>
            </a:r>
            <a:r>
              <a:rPr lang="en-AU" sz="3800" dirty="0"/>
              <a:t>people use omega-3 fatty acids to </a:t>
            </a:r>
            <a:r>
              <a:rPr lang="en-AU" sz="3800" dirty="0" smtClean="0"/>
              <a:t>improve GI inflammation in IBD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Based </a:t>
            </a:r>
            <a:r>
              <a:rPr lang="en-AU" sz="3800" dirty="0"/>
              <a:t>on current research, the benefits remain </a:t>
            </a:r>
            <a:r>
              <a:rPr lang="en-AU" sz="3800" dirty="0" smtClean="0"/>
              <a:t>unclear</a:t>
            </a:r>
            <a:endParaRPr lang="en-AU" sz="3800" dirty="0"/>
          </a:p>
          <a:p>
            <a:pPr>
              <a:buClr>
                <a:srgbClr val="FFFF00"/>
              </a:buClr>
            </a:pPr>
            <a:endParaRPr lang="en-AU" sz="3800" dirty="0"/>
          </a:p>
          <a:p>
            <a:pPr>
              <a:buClr>
                <a:srgbClr val="FFFF00"/>
              </a:buClr>
            </a:pPr>
            <a:r>
              <a:rPr lang="en-AU" sz="3800" dirty="0"/>
              <a:t>Sources of omega-3 fatty acids include: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Fatty </a:t>
            </a:r>
            <a:r>
              <a:rPr lang="en-AU" sz="3800" dirty="0"/>
              <a:t>fish, such as salmon, mackerel, and herring</a:t>
            </a:r>
          </a:p>
          <a:p>
            <a:pPr>
              <a:buClr>
                <a:srgbClr val="FFFF00"/>
              </a:buClr>
            </a:pPr>
            <a:r>
              <a:rPr lang="en-AU" sz="3800" dirty="0"/>
              <a:t>Sardines</a:t>
            </a:r>
          </a:p>
          <a:p>
            <a:pPr>
              <a:buClr>
                <a:srgbClr val="FFFF00"/>
              </a:buClr>
            </a:pPr>
            <a:r>
              <a:rPr lang="en-AU" sz="3800" dirty="0"/>
              <a:t>Nuts</a:t>
            </a:r>
          </a:p>
          <a:p>
            <a:pPr>
              <a:buClr>
                <a:srgbClr val="FFFF00"/>
              </a:buClr>
            </a:pPr>
            <a:r>
              <a:rPr lang="en-AU" sz="3800" dirty="0"/>
              <a:t>Some green vegetables</a:t>
            </a:r>
          </a:p>
        </p:txBody>
      </p:sp>
    </p:spTree>
    <p:extLst>
      <p:ext uri="{BB962C8B-B14F-4D97-AF65-F5344CB8AC3E}">
        <p14:creationId xmlns:p14="http://schemas.microsoft.com/office/powerpoint/2010/main" val="833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dietary stuff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661" y="1851463"/>
            <a:ext cx="10384525" cy="465987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6400" dirty="0" smtClean="0"/>
              <a:t>Turmeric</a:t>
            </a:r>
          </a:p>
          <a:p>
            <a:pPr marL="0" indent="0">
              <a:buClr>
                <a:srgbClr val="FFFF00"/>
              </a:buClr>
              <a:buNone/>
            </a:pPr>
            <a:endParaRPr lang="en-AU" sz="1600" dirty="0"/>
          </a:p>
          <a:p>
            <a:pPr>
              <a:buClr>
                <a:srgbClr val="FFFF00"/>
              </a:buClr>
            </a:pPr>
            <a:r>
              <a:rPr lang="en-AU" sz="3800" dirty="0" smtClean="0"/>
              <a:t>Curcumin </a:t>
            </a:r>
            <a:r>
              <a:rPr lang="en-AU" sz="3800" dirty="0"/>
              <a:t>is the naturally occurring chemical found in the spice </a:t>
            </a:r>
            <a:r>
              <a:rPr lang="en-AU" sz="3800" dirty="0" smtClean="0"/>
              <a:t>turmeric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Small </a:t>
            </a:r>
            <a:r>
              <a:rPr lang="en-AU" sz="3800" dirty="0"/>
              <a:t>studies have shown promising </a:t>
            </a:r>
            <a:r>
              <a:rPr lang="en-AU" sz="3800" dirty="0" smtClean="0"/>
              <a:t>results: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Maintenance of UC remission with </a:t>
            </a:r>
            <a:r>
              <a:rPr lang="en-AU" sz="3800" dirty="0" err="1" smtClean="0"/>
              <a:t>mesalamine</a:t>
            </a:r>
            <a:r>
              <a:rPr lang="en-AU" sz="3800" dirty="0" smtClean="0"/>
              <a:t> for 6 months</a:t>
            </a:r>
          </a:p>
          <a:p>
            <a:pPr>
              <a:buClr>
                <a:srgbClr val="FFFF00"/>
              </a:buClr>
              <a:buNone/>
            </a:pPr>
            <a:r>
              <a:rPr lang="en-AU" sz="3800" dirty="0"/>
              <a:t>	</a:t>
            </a:r>
            <a:r>
              <a:rPr lang="en-AU" sz="3800" dirty="0" smtClean="0"/>
              <a:t>(</a:t>
            </a:r>
            <a:r>
              <a:rPr lang="en-AU" sz="3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Hanai</a:t>
            </a:r>
            <a:r>
              <a:rPr lang="en-AU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n-AU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al., CGH</a:t>
            </a:r>
            <a:r>
              <a:rPr lang="en-AU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2006;4:1502-1506</a:t>
            </a:r>
            <a:r>
              <a:rPr lang="en-AU" sz="3800" dirty="0"/>
              <a:t>)</a:t>
            </a:r>
            <a:endParaRPr lang="en-AU" sz="3800" dirty="0" smtClean="0"/>
          </a:p>
          <a:p>
            <a:pPr>
              <a:buClr>
                <a:srgbClr val="FFFF00"/>
              </a:buClr>
            </a:pPr>
            <a:r>
              <a:rPr lang="en-AU" sz="3800" dirty="0"/>
              <a:t>T</a:t>
            </a:r>
            <a:r>
              <a:rPr lang="en-AU" sz="3800" dirty="0" smtClean="0"/>
              <a:t>reatment </a:t>
            </a:r>
            <a:r>
              <a:rPr lang="en-AU" sz="3800" dirty="0"/>
              <a:t>of </a:t>
            </a:r>
            <a:r>
              <a:rPr lang="en-AU" sz="3800" dirty="0" smtClean="0"/>
              <a:t>UC flares in combination with </a:t>
            </a:r>
            <a:r>
              <a:rPr lang="en-AU" sz="3800" dirty="0" err="1"/>
              <a:t>mesalamine</a:t>
            </a:r>
            <a:r>
              <a:rPr lang="en-AU" sz="3800" dirty="0"/>
              <a:t> </a:t>
            </a:r>
            <a:r>
              <a:rPr lang="en-AU" sz="3800" dirty="0" smtClean="0"/>
              <a:t>therapy after 4 weeks</a:t>
            </a:r>
          </a:p>
          <a:p>
            <a:pPr>
              <a:buClr>
                <a:srgbClr val="FFFF00"/>
              </a:buClr>
              <a:buNone/>
            </a:pPr>
            <a:r>
              <a:rPr lang="en-AU" sz="3800" dirty="0"/>
              <a:t>	</a:t>
            </a:r>
            <a:r>
              <a:rPr lang="en-AU" sz="3800" dirty="0" smtClean="0"/>
              <a:t>(</a:t>
            </a:r>
            <a:r>
              <a:rPr lang="da-DK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 </a:t>
            </a:r>
            <a:r>
              <a:rPr lang="da-DK" sz="3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da-DK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al. CGH</a:t>
            </a:r>
            <a:r>
              <a:rPr lang="da-DK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2015;13:1444-1449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endParaRPr lang="en-AU" sz="3800" dirty="0"/>
          </a:p>
          <a:p>
            <a:pPr>
              <a:buClr>
                <a:srgbClr val="FFFF00"/>
              </a:buClr>
            </a:pPr>
            <a:r>
              <a:rPr lang="en-AU" sz="3800" dirty="0" smtClean="0"/>
              <a:t>Curcumin </a:t>
            </a:r>
            <a:r>
              <a:rPr lang="en-AU" sz="3800" dirty="0"/>
              <a:t>used in cooking is generally </a:t>
            </a:r>
            <a:r>
              <a:rPr lang="en-AU" sz="3800" dirty="0" smtClean="0"/>
              <a:t>safe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Large </a:t>
            </a:r>
            <a:r>
              <a:rPr lang="en-AU" sz="3800" dirty="0"/>
              <a:t>doses taken in supplement form can act as a blood </a:t>
            </a:r>
            <a:r>
              <a:rPr lang="en-AU" sz="3800" dirty="0" smtClean="0"/>
              <a:t>thinner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The </a:t>
            </a:r>
            <a:r>
              <a:rPr lang="en-AU" sz="3800" dirty="0"/>
              <a:t>safety of taking curcumin during pregnancy is </a:t>
            </a:r>
            <a:r>
              <a:rPr lang="en-AU" sz="3800" dirty="0" smtClean="0"/>
              <a:t>unknown</a:t>
            </a:r>
            <a:endParaRPr lang="en-AU" sz="3800" dirty="0"/>
          </a:p>
        </p:txBody>
      </p:sp>
    </p:spTree>
    <p:extLst>
      <p:ext uri="{BB962C8B-B14F-4D97-AF65-F5344CB8AC3E}">
        <p14:creationId xmlns:p14="http://schemas.microsoft.com/office/powerpoint/2010/main" val="41529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dietary stuff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661" y="1851463"/>
            <a:ext cx="10384525" cy="3745469"/>
          </a:xfrm>
        </p:spPr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4300" dirty="0" smtClean="0"/>
              <a:t>Supplements</a:t>
            </a:r>
          </a:p>
          <a:p>
            <a:pPr marL="0" indent="0">
              <a:buClr>
                <a:srgbClr val="FFFF00"/>
              </a:buClr>
              <a:buNone/>
            </a:pPr>
            <a:endParaRPr lang="en-AU" sz="1600" dirty="0"/>
          </a:p>
          <a:p>
            <a:pPr>
              <a:buClr>
                <a:srgbClr val="FFFF00"/>
              </a:buClr>
            </a:pPr>
            <a:r>
              <a:rPr lang="en-AU" sz="2400" dirty="0" smtClean="0"/>
              <a:t>Aloe </a:t>
            </a:r>
            <a:r>
              <a:rPr lang="en-AU" sz="2400" dirty="0" err="1"/>
              <a:t>vera</a:t>
            </a:r>
            <a:r>
              <a:rPr lang="en-AU" sz="2400" dirty="0"/>
              <a:t> juice</a:t>
            </a:r>
          </a:p>
          <a:p>
            <a:pPr>
              <a:buClr>
                <a:srgbClr val="FFFF00"/>
              </a:buClr>
            </a:pPr>
            <a:r>
              <a:rPr lang="en-AU" sz="2400" dirty="0" smtClean="0"/>
              <a:t>Slippery elm</a:t>
            </a:r>
            <a:endParaRPr lang="en-AU" sz="2400" dirty="0"/>
          </a:p>
          <a:p>
            <a:pPr>
              <a:buClr>
                <a:srgbClr val="FFFF00"/>
              </a:buClr>
            </a:pPr>
            <a:r>
              <a:rPr lang="en-AU" sz="2400" dirty="0"/>
              <a:t>Evening primrose oil</a:t>
            </a:r>
          </a:p>
          <a:p>
            <a:pPr>
              <a:buClr>
                <a:srgbClr val="FFFF00"/>
              </a:buClr>
            </a:pPr>
            <a:endParaRPr lang="en-AU" sz="2400" dirty="0"/>
          </a:p>
          <a:p>
            <a:pPr>
              <a:buClr>
                <a:srgbClr val="FFFF00"/>
              </a:buClr>
            </a:pPr>
            <a:r>
              <a:rPr lang="en-AU" sz="2400" dirty="0"/>
              <a:t>Beware </a:t>
            </a:r>
            <a:r>
              <a:rPr lang="en-AU" sz="2400" dirty="0" smtClean="0"/>
              <a:t>the popular magazines!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556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diet to follow?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1429" r="7786" b="8572"/>
          <a:stretch/>
        </p:blipFill>
        <p:spPr>
          <a:xfrm>
            <a:off x="9251016" y="57496"/>
            <a:ext cx="2888566" cy="29870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7020" y="1650048"/>
            <a:ext cx="8714100" cy="4953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FF00"/>
              </a:buClr>
            </a:pPr>
            <a:r>
              <a:rPr lang="en-AU" dirty="0" smtClean="0"/>
              <a:t>SCS (Specific Carbohydrate Diet)</a:t>
            </a:r>
          </a:p>
          <a:p>
            <a:pPr marL="182563" indent="-182563">
              <a:buClr>
                <a:srgbClr val="FFFF00"/>
              </a:buClr>
              <a:buNone/>
            </a:pPr>
            <a:r>
              <a:rPr lang="en-AU" dirty="0" smtClean="0"/>
              <a:t>	limits complex CHO, eliminates refined sugar &amp; lactose</a:t>
            </a:r>
          </a:p>
          <a:p>
            <a:pPr marL="182563" indent="-182563">
              <a:buClr>
                <a:srgbClr val="FFFF00"/>
              </a:buClr>
            </a:pPr>
            <a:endParaRPr lang="en-AU" dirty="0" smtClean="0"/>
          </a:p>
          <a:p>
            <a:pPr marL="182563" indent="-182563">
              <a:buClr>
                <a:srgbClr val="FFFF00"/>
              </a:buClr>
            </a:pPr>
            <a:r>
              <a:rPr lang="en-AU" dirty="0" smtClean="0"/>
              <a:t>GAPS (Gut And Psychology Syndrome diet)</a:t>
            </a:r>
          </a:p>
          <a:p>
            <a:pPr marL="182563" indent="-182563">
              <a:buClr>
                <a:srgbClr val="FFFF00"/>
              </a:buClr>
            </a:pPr>
            <a:r>
              <a:rPr lang="en-AU" dirty="0" smtClean="0"/>
              <a:t>IBD-AID (IBD Anti-Inflammatory Diet)</a:t>
            </a:r>
          </a:p>
          <a:p>
            <a:pPr marL="182563" indent="-182563">
              <a:buClr>
                <a:srgbClr val="FFFF00"/>
              </a:buClr>
            </a:pPr>
            <a:r>
              <a:rPr lang="en-AU" dirty="0" smtClean="0"/>
              <a:t>Paleo</a:t>
            </a:r>
          </a:p>
          <a:p>
            <a:pPr marL="182563" indent="-182563">
              <a:buClr>
                <a:srgbClr val="FFFF00"/>
              </a:buClr>
              <a:buNone/>
            </a:pPr>
            <a:r>
              <a:rPr lang="en-AU" dirty="0" smtClean="0"/>
              <a:t>	All similar, exclude most grains (Paleo excludes dairy)</a:t>
            </a:r>
          </a:p>
          <a:p>
            <a:pPr marL="182563" indent="-182563">
              <a:buClr>
                <a:srgbClr val="FFFF00"/>
              </a:buClr>
              <a:buNone/>
            </a:pPr>
            <a:r>
              <a:rPr lang="en-AU" dirty="0" smtClean="0"/>
              <a:t>	GAPS &amp; IBD-AID small study success</a:t>
            </a:r>
          </a:p>
          <a:p>
            <a:pPr marL="182563" indent="-182563">
              <a:buClr>
                <a:srgbClr val="FFFF00"/>
              </a:buClr>
              <a:buNone/>
            </a:pPr>
            <a:r>
              <a:rPr lang="en-AU" dirty="0"/>
              <a:t>	</a:t>
            </a:r>
            <a:r>
              <a:rPr lang="en-AU" dirty="0" smtClean="0"/>
              <a:t>Nothing for Paleo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67002" y="5361912"/>
            <a:ext cx="4172580" cy="1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00"/>
              </a:buClr>
              <a:buNone/>
            </a:pPr>
            <a:r>
              <a:rPr lang="en-AU" sz="8000" dirty="0" smtClean="0"/>
              <a:t>IBD / IBS</a:t>
            </a:r>
          </a:p>
        </p:txBody>
      </p:sp>
    </p:spTree>
    <p:extLst>
      <p:ext uri="{BB962C8B-B14F-4D97-AF65-F5344CB8AC3E}">
        <p14:creationId xmlns:p14="http://schemas.microsoft.com/office/powerpoint/2010/main" val="1751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7622"/>
            <a:ext cx="11049000" cy="4833818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4600" dirty="0" smtClean="0"/>
              <a:t>Promising results in UC</a:t>
            </a:r>
          </a:p>
          <a:p>
            <a:pPr marL="0" indent="0">
              <a:buClr>
                <a:srgbClr val="FFFF00"/>
              </a:buClr>
              <a:buNone/>
            </a:pPr>
            <a:endParaRPr lang="en-AU" sz="1300" dirty="0" smtClean="0"/>
          </a:p>
          <a:p>
            <a:pPr>
              <a:buClr>
                <a:srgbClr val="FFFF00"/>
              </a:buClr>
              <a:buNone/>
            </a:pPr>
            <a:r>
              <a:rPr lang="en-AU" sz="3800" dirty="0" smtClean="0"/>
              <a:t>	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Levy &amp;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Allegretti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2019.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12:1-10. 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10.1177/1756284819836893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4 RCTs including total </a:t>
            </a:r>
            <a:r>
              <a:rPr lang="en-AU" sz="3800" dirty="0"/>
              <a:t>of 277 </a:t>
            </a:r>
            <a:r>
              <a:rPr lang="en-AU" sz="3800" dirty="0" smtClean="0"/>
              <a:t>patients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Clinical remission achieved in 28</a:t>
            </a:r>
            <a:r>
              <a:rPr lang="en-AU" sz="3800" dirty="0"/>
              <a:t>% </a:t>
            </a:r>
            <a:r>
              <a:rPr lang="en-AU" sz="3800" dirty="0" smtClean="0"/>
              <a:t>UC </a:t>
            </a:r>
            <a:r>
              <a:rPr lang="en-AU" sz="3800" dirty="0"/>
              <a:t>patients who received donor FMT achieved clinical remission compared to 9% </a:t>
            </a:r>
            <a:r>
              <a:rPr lang="en-AU" sz="3800" dirty="0" smtClean="0"/>
              <a:t>of </a:t>
            </a:r>
            <a:r>
              <a:rPr lang="en-AU" sz="3800" dirty="0"/>
              <a:t>patients who received placebo (OR = 3.65, 95% CI: 1.85–7.22, p = 0.0002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Clinical </a:t>
            </a:r>
            <a:r>
              <a:rPr lang="en-AU" sz="3800" dirty="0"/>
              <a:t>response </a:t>
            </a:r>
            <a:r>
              <a:rPr lang="en-AU" sz="3800" dirty="0" smtClean="0"/>
              <a:t>achieved </a:t>
            </a:r>
            <a:r>
              <a:rPr lang="en-AU" sz="3800" dirty="0"/>
              <a:t>in 49% </a:t>
            </a:r>
            <a:r>
              <a:rPr lang="en-AU" sz="3800" dirty="0" smtClean="0"/>
              <a:t>patients with FMT compared to 28</a:t>
            </a:r>
            <a:r>
              <a:rPr lang="en-AU" sz="3800" dirty="0"/>
              <a:t>% </a:t>
            </a:r>
            <a:r>
              <a:rPr lang="en-AU" sz="3800" dirty="0" smtClean="0"/>
              <a:t>of </a:t>
            </a:r>
            <a:r>
              <a:rPr lang="en-AU" sz="3800" dirty="0"/>
              <a:t>patients </a:t>
            </a:r>
            <a:r>
              <a:rPr lang="en-AU" sz="3800" dirty="0" smtClean="0"/>
              <a:t>with placebo </a:t>
            </a:r>
            <a:r>
              <a:rPr lang="en-AU" sz="3800" dirty="0"/>
              <a:t>(OR = 2.53, 95% CI: 1.54–4.17, p = 0.0003</a:t>
            </a:r>
            <a:r>
              <a:rPr lang="en-AU" sz="38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Endoscopic remission (endoscopic </a:t>
            </a:r>
            <a:r>
              <a:rPr lang="en-AU" sz="3800" dirty="0"/>
              <a:t>Mayo score </a:t>
            </a:r>
            <a:r>
              <a:rPr lang="en-AU" sz="3800" dirty="0" smtClean="0"/>
              <a:t>zero) in </a:t>
            </a:r>
            <a:r>
              <a:rPr lang="en-AU" sz="3800" dirty="0"/>
              <a:t>14% </a:t>
            </a:r>
            <a:r>
              <a:rPr lang="en-AU" sz="3800" dirty="0" smtClean="0"/>
              <a:t>of </a:t>
            </a:r>
            <a:r>
              <a:rPr lang="en-AU" sz="3800" dirty="0"/>
              <a:t>FMT </a:t>
            </a:r>
            <a:r>
              <a:rPr lang="en-AU" sz="3800" dirty="0" smtClean="0"/>
              <a:t>groups compared </a:t>
            </a:r>
            <a:r>
              <a:rPr lang="en-AU" sz="3800" dirty="0"/>
              <a:t>to 5% </a:t>
            </a:r>
            <a:r>
              <a:rPr lang="en-AU" sz="3800" dirty="0" smtClean="0"/>
              <a:t>of placebo groups (OR </a:t>
            </a:r>
            <a:r>
              <a:rPr lang="en-AU" sz="3800" dirty="0"/>
              <a:t>= 2.69, 95% CI: 1.07–6.74, p = </a:t>
            </a:r>
            <a:r>
              <a:rPr lang="en-AU" sz="3800" dirty="0" smtClean="0"/>
              <a:t>0.04)</a:t>
            </a:r>
            <a:endParaRPr lang="en-AU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4235" r="4233" b="12784"/>
          <a:stretch/>
        </p:blipFill>
        <p:spPr>
          <a:xfrm>
            <a:off x="9753600" y="0"/>
            <a:ext cx="2438400" cy="23799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96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7622"/>
            <a:ext cx="11049000" cy="5097978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5100" dirty="0" smtClean="0"/>
              <a:t>Less convincing in Crohn’s disease</a:t>
            </a:r>
          </a:p>
          <a:p>
            <a:pPr marL="0" indent="0">
              <a:buClr>
                <a:srgbClr val="FFFF00"/>
              </a:buClr>
              <a:buNone/>
            </a:pPr>
            <a:endParaRPr lang="en-AU" sz="1300" dirty="0" smtClean="0"/>
          </a:p>
          <a:p>
            <a:pPr>
              <a:buClr>
                <a:srgbClr val="FFFF00"/>
              </a:buClr>
              <a:buNone/>
            </a:pPr>
            <a:r>
              <a:rPr lang="en-AU" sz="3800" dirty="0" smtClean="0"/>
              <a:t>	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Levy &amp;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Allegretti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2019.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12:1-10. 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10.1177/1756284819836893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Several </a:t>
            </a:r>
            <a:r>
              <a:rPr lang="en-AU" sz="3800" dirty="0"/>
              <a:t>clinical trials </a:t>
            </a:r>
            <a:r>
              <a:rPr lang="en-AU" sz="3800" dirty="0" smtClean="0"/>
              <a:t>underway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Published </a:t>
            </a:r>
            <a:r>
              <a:rPr lang="en-AU" sz="3800" dirty="0"/>
              <a:t>data </a:t>
            </a:r>
            <a:r>
              <a:rPr lang="en-AU" sz="3800" dirty="0" smtClean="0"/>
              <a:t>to date limited </a:t>
            </a:r>
            <a:r>
              <a:rPr lang="en-AU" sz="3800" dirty="0"/>
              <a:t>to uncontrolled cohort studies </a:t>
            </a:r>
            <a:r>
              <a:rPr lang="en-AU" sz="3800" dirty="0" smtClean="0"/>
              <a:t>/ </a:t>
            </a:r>
            <a:r>
              <a:rPr lang="en-AU" sz="3800" dirty="0"/>
              <a:t>case </a:t>
            </a:r>
            <a:r>
              <a:rPr lang="en-AU" sz="3800" dirty="0" smtClean="0"/>
              <a:t>reports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Meta-analysis </a:t>
            </a:r>
            <a:r>
              <a:rPr lang="en-AU" sz="3800" dirty="0"/>
              <a:t>of six cohort </a:t>
            </a:r>
            <a:r>
              <a:rPr lang="en-AU" sz="3800" dirty="0" smtClean="0"/>
              <a:t>studies consisting </a:t>
            </a:r>
            <a:r>
              <a:rPr lang="en-AU" sz="3800" dirty="0"/>
              <a:t>of 71 CD </a:t>
            </a:r>
            <a:r>
              <a:rPr lang="en-AU" sz="3800" dirty="0" smtClean="0"/>
              <a:t>patients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Clinical remission in </a:t>
            </a:r>
            <a:r>
              <a:rPr lang="en-AU" sz="3800" dirty="0"/>
              <a:t>52% (95% CI: 31–71%, p = </a:t>
            </a:r>
            <a:r>
              <a:rPr lang="en-AU" sz="3800" dirty="0" smtClean="0"/>
              <a:t>0.063) with FMT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Clinical </a:t>
            </a:r>
            <a:r>
              <a:rPr lang="en-AU" sz="3800" dirty="0"/>
              <a:t>response </a:t>
            </a:r>
            <a:r>
              <a:rPr lang="en-AU" sz="3800" dirty="0" smtClean="0"/>
              <a:t>achieved </a:t>
            </a:r>
            <a:r>
              <a:rPr lang="en-AU" sz="3800" dirty="0"/>
              <a:t>in 63% (95% CI: 30–88%, p = </a:t>
            </a:r>
            <a:r>
              <a:rPr lang="en-AU" sz="3800" dirty="0" smtClean="0"/>
              <a:t>0.016) </a:t>
            </a:r>
            <a:r>
              <a:rPr lang="en-AU" sz="3800" dirty="0"/>
              <a:t>of 59 CD patients in the four cohort </a:t>
            </a:r>
            <a:r>
              <a:rPr lang="en-AU" sz="3800" dirty="0" smtClean="0"/>
              <a:t>studies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Only </a:t>
            </a:r>
            <a:r>
              <a:rPr lang="en-AU" sz="3800" dirty="0"/>
              <a:t>one of the </a:t>
            </a:r>
            <a:r>
              <a:rPr lang="en-AU" sz="3800" dirty="0" smtClean="0"/>
              <a:t>studies </a:t>
            </a:r>
            <a:r>
              <a:rPr lang="en-AU" sz="3800" dirty="0"/>
              <a:t>reported endoscopic remission, occurring in none of six </a:t>
            </a:r>
            <a:r>
              <a:rPr lang="en-AU" sz="3800" dirty="0" smtClean="0"/>
              <a:t>patients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Hence FMT seems less likely to be helpful in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4235" r="4233" b="12784"/>
          <a:stretch/>
        </p:blipFill>
        <p:spPr>
          <a:xfrm>
            <a:off x="9753600" y="0"/>
            <a:ext cx="2438400" cy="23799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13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7622"/>
            <a:ext cx="11049000" cy="5097978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AU" sz="4600" dirty="0" err="1" smtClean="0"/>
              <a:t>Pouchitis</a:t>
            </a:r>
            <a:endParaRPr lang="en-AU" sz="4600" dirty="0" smtClean="0"/>
          </a:p>
          <a:p>
            <a:pPr marL="0" indent="0">
              <a:buClr>
                <a:srgbClr val="FFFF00"/>
              </a:buClr>
              <a:buNone/>
            </a:pPr>
            <a:endParaRPr lang="en-AU" sz="1300" dirty="0" smtClean="0"/>
          </a:p>
          <a:p>
            <a:pPr>
              <a:buClr>
                <a:srgbClr val="FFFF00"/>
              </a:buClr>
              <a:buNone/>
            </a:pPr>
            <a:r>
              <a:rPr lang="en-AU" sz="3800" dirty="0" smtClean="0"/>
              <a:t>	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Levy &amp;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Allegretti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2019.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</a:t>
            </a:r>
            <a:r>
              <a:rPr lang="en-AU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12:1-10.  </a:t>
            </a:r>
            <a:r>
              <a:rPr lang="en-AU" sz="3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A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10.1177/1756284819836893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Efficacy </a:t>
            </a:r>
            <a:r>
              <a:rPr lang="en-AU" sz="3800" dirty="0"/>
              <a:t>of antibiotic </a:t>
            </a:r>
            <a:r>
              <a:rPr lang="en-AU" sz="3800" dirty="0" smtClean="0"/>
              <a:t>(A/B) therapy </a:t>
            </a:r>
            <a:r>
              <a:rPr lang="en-AU" sz="3800" dirty="0"/>
              <a:t>in </a:t>
            </a:r>
            <a:r>
              <a:rPr lang="en-AU" sz="3800" dirty="0" err="1"/>
              <a:t>pouchitis</a:t>
            </a:r>
            <a:r>
              <a:rPr lang="en-AU" sz="3800" dirty="0"/>
              <a:t> underscores the crucial role of pouch bacteria in </a:t>
            </a:r>
            <a:r>
              <a:rPr lang="en-AU" sz="3800" dirty="0" smtClean="0"/>
              <a:t>this </a:t>
            </a:r>
            <a:r>
              <a:rPr lang="en-AU" sz="3800" dirty="0"/>
              <a:t>disorder; </a:t>
            </a:r>
            <a:r>
              <a:rPr lang="en-AU" sz="3800" dirty="0" smtClean="0"/>
              <a:t>but A/B refractory </a:t>
            </a:r>
            <a:r>
              <a:rPr lang="en-AU" sz="3800" dirty="0"/>
              <a:t>disease is </a:t>
            </a:r>
            <a:r>
              <a:rPr lang="en-AU" sz="3800" dirty="0" smtClean="0"/>
              <a:t>common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3 prospective </a:t>
            </a:r>
            <a:r>
              <a:rPr lang="en-AU" sz="3800" dirty="0"/>
              <a:t>uncontrolled cohort studies evaluating FMT in </a:t>
            </a:r>
            <a:r>
              <a:rPr lang="en-AU" sz="3800" dirty="0" err="1" smtClean="0"/>
              <a:t>pouchitis</a:t>
            </a:r>
            <a:endParaRPr lang="en-AU" sz="3800" dirty="0" smtClean="0"/>
          </a:p>
          <a:p>
            <a:pPr>
              <a:buClr>
                <a:srgbClr val="FFFF00"/>
              </a:buClr>
            </a:pPr>
            <a:r>
              <a:rPr lang="en-AU" sz="3800" dirty="0" smtClean="0"/>
              <a:t>2 studies used </a:t>
            </a:r>
            <a:r>
              <a:rPr lang="en-AU" sz="3800" dirty="0"/>
              <a:t>a single FMT inoculation, </a:t>
            </a:r>
            <a:r>
              <a:rPr lang="en-AU" sz="3800" dirty="0" smtClean="0"/>
              <a:t>nobody achieved </a:t>
            </a:r>
            <a:r>
              <a:rPr lang="en-AU" sz="3800" dirty="0"/>
              <a:t>clinical remission, and clinical response varied </a:t>
            </a:r>
            <a:r>
              <a:rPr lang="en-AU" sz="3800" dirty="0" smtClean="0"/>
              <a:t>(</a:t>
            </a:r>
            <a:r>
              <a:rPr lang="en-AU" sz="3800" dirty="0"/>
              <a:t>25–63</a:t>
            </a:r>
            <a:r>
              <a:rPr lang="en-AU" sz="3800" dirty="0" smtClean="0"/>
              <a:t>%)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1 study used multiple </a:t>
            </a:r>
            <a:r>
              <a:rPr lang="en-AU" sz="3800" dirty="0"/>
              <a:t>FMT treatments </a:t>
            </a:r>
            <a:r>
              <a:rPr lang="en-AU" sz="3800" dirty="0" smtClean="0"/>
              <a:t>and 80</a:t>
            </a:r>
            <a:r>
              <a:rPr lang="en-AU" sz="3800" dirty="0"/>
              <a:t>% </a:t>
            </a:r>
            <a:r>
              <a:rPr lang="en-AU" sz="3800" dirty="0" smtClean="0"/>
              <a:t>achieved </a:t>
            </a:r>
            <a:r>
              <a:rPr lang="en-AU" sz="3800" dirty="0"/>
              <a:t>clinical remission with the remaining patient attaining clinical </a:t>
            </a:r>
            <a:r>
              <a:rPr lang="en-AU" sz="3800" dirty="0" smtClean="0"/>
              <a:t>response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Hence larger studies are needed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4235" r="4233" b="12784"/>
          <a:stretch/>
        </p:blipFill>
        <p:spPr>
          <a:xfrm>
            <a:off x="9753600" y="0"/>
            <a:ext cx="2438400" cy="23799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94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Immunomodulators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2289"/>
            <a:ext cx="11049000" cy="4869378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AU" sz="3800" dirty="0" smtClean="0"/>
              <a:t>Azathioprine</a:t>
            </a:r>
          </a:p>
          <a:p>
            <a:pPr>
              <a:buClr>
                <a:srgbClr val="FFFF00"/>
              </a:buClr>
            </a:pPr>
            <a:r>
              <a:rPr lang="en-AU" sz="3800" dirty="0" smtClean="0"/>
              <a:t>6-MP</a:t>
            </a:r>
          </a:p>
          <a:p>
            <a:pPr>
              <a:buClr>
                <a:srgbClr val="FFFF00"/>
              </a:buClr>
            </a:pPr>
            <a:r>
              <a:rPr lang="en-AU" sz="3800" dirty="0" err="1" smtClean="0"/>
              <a:t>Thioguanine</a:t>
            </a:r>
            <a:endParaRPr lang="en-AU" sz="3800" dirty="0" smtClean="0"/>
          </a:p>
          <a:p>
            <a:pPr>
              <a:buClr>
                <a:srgbClr val="FFFF00"/>
              </a:buClr>
            </a:pPr>
            <a:endParaRPr lang="en-AU" sz="3800" dirty="0"/>
          </a:p>
          <a:p>
            <a:pPr>
              <a:buClr>
                <a:srgbClr val="FFFF00"/>
              </a:buClr>
            </a:pPr>
            <a:r>
              <a:rPr lang="en-AU" sz="3800" dirty="0" smtClean="0"/>
              <a:t>Methotrexate</a:t>
            </a:r>
          </a:p>
          <a:p>
            <a:pPr>
              <a:buClr>
                <a:srgbClr val="FFFF00"/>
              </a:buClr>
            </a:pPr>
            <a:endParaRPr lang="en-AU" sz="3800" dirty="0"/>
          </a:p>
          <a:p>
            <a:pPr>
              <a:buClr>
                <a:srgbClr val="FFFF00"/>
              </a:buClr>
            </a:pPr>
            <a:r>
              <a:rPr lang="en-AU" sz="2600" dirty="0" smtClean="0"/>
              <a:t>Cyclosporine</a:t>
            </a:r>
          </a:p>
          <a:p>
            <a:pPr>
              <a:buClr>
                <a:srgbClr val="FFFF00"/>
              </a:buClr>
            </a:pPr>
            <a:r>
              <a:rPr lang="en-AU" sz="2600" dirty="0" smtClean="0"/>
              <a:t>Mycophenolate</a:t>
            </a:r>
          </a:p>
          <a:p>
            <a:pPr>
              <a:buClr>
                <a:srgbClr val="FFFF00"/>
              </a:buClr>
            </a:pPr>
            <a:r>
              <a:rPr lang="en-AU" sz="2600" dirty="0" smtClean="0"/>
              <a:t>Tacrolimus</a:t>
            </a:r>
          </a:p>
        </p:txBody>
      </p:sp>
    </p:spTree>
    <p:extLst>
      <p:ext uri="{BB962C8B-B14F-4D97-AF65-F5344CB8AC3E}">
        <p14:creationId xmlns:p14="http://schemas.microsoft.com/office/powerpoint/2010/main" val="20103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10233800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In the spirit of honesty and fairness, I feel it only proper that I declare openly at the start … (in case you were in any doubt) …</a:t>
            </a:r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dirty="0" smtClean="0"/>
              <a:t>I hate steroids with a passion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It’s the easy way out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Even my colleagues overuse them …</a:t>
            </a:r>
          </a:p>
        </p:txBody>
      </p:sp>
    </p:spTree>
    <p:extLst>
      <p:ext uri="{BB962C8B-B14F-4D97-AF65-F5344CB8AC3E}">
        <p14:creationId xmlns:p14="http://schemas.microsoft.com/office/powerpoint/2010/main" val="34752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Thiopurines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666" y="2070055"/>
            <a:ext cx="10829853" cy="3985305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They work, but not quickly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Side effects …</a:t>
            </a:r>
          </a:p>
          <a:p>
            <a:pPr>
              <a:buClr>
                <a:srgbClr val="FFFF00"/>
              </a:buClr>
            </a:pP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Acute pancreatitis 4%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Lymphoma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Non-melanoma skin cancers (NMSC)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Thiopurines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6" y="1521415"/>
            <a:ext cx="11866174" cy="5336585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NZ" sz="3200" dirty="0" smtClean="0"/>
              <a:t>Lymphoma</a:t>
            </a:r>
          </a:p>
          <a:p>
            <a:pPr>
              <a:buClr>
                <a:srgbClr val="FFFF00"/>
              </a:buClr>
              <a:buNone/>
            </a:pP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Lemaitre 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2017. </a:t>
            </a:r>
            <a:r>
              <a:rPr lang="en-A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</a:t>
            </a:r>
            <a:r>
              <a:rPr lang="en-A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;318(17):1679-1686. </a:t>
            </a:r>
            <a:r>
              <a:rPr lang="en-A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A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10.1001/jama.2017.16071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189</a:t>
            </a:r>
            <a:r>
              <a:rPr lang="en-AU" sz="3200" dirty="0"/>
              <a:t> 289 </a:t>
            </a:r>
            <a:r>
              <a:rPr lang="en-AU" sz="3200" dirty="0" smtClean="0"/>
              <a:t>pts; </a:t>
            </a:r>
            <a:r>
              <a:rPr lang="en-AU" sz="3200" dirty="0"/>
              <a:t>median age, 43 </a:t>
            </a:r>
            <a:r>
              <a:rPr lang="en-AU" sz="3200" dirty="0" err="1" smtClean="0"/>
              <a:t>yrs</a:t>
            </a:r>
            <a:r>
              <a:rPr lang="en-AU" sz="3200" dirty="0" smtClean="0"/>
              <a:t>, FU median 6.7 </a:t>
            </a:r>
            <a:r>
              <a:rPr lang="en-AU" sz="3200" dirty="0" err="1" smtClean="0"/>
              <a:t>yrs</a:t>
            </a:r>
            <a:endParaRPr lang="en-AU" sz="3200" dirty="0" smtClean="0"/>
          </a:p>
          <a:p>
            <a:pPr>
              <a:buClr>
                <a:srgbClr val="FFFF00"/>
              </a:buClr>
            </a:pPr>
            <a:r>
              <a:rPr lang="en-AU" sz="3200" dirty="0" smtClean="0"/>
              <a:t>336 </a:t>
            </a:r>
            <a:r>
              <a:rPr lang="en-AU" sz="3200" dirty="0"/>
              <a:t>lymphoma </a:t>
            </a:r>
            <a:r>
              <a:rPr lang="en-AU" sz="3200" dirty="0" smtClean="0"/>
              <a:t>cases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Unexposed </a:t>
            </a:r>
            <a:r>
              <a:rPr lang="en-AU" sz="3200" dirty="0"/>
              <a:t>patients </a:t>
            </a:r>
            <a:r>
              <a:rPr lang="en-AU" sz="3200" dirty="0" smtClean="0"/>
              <a:t>incidence </a:t>
            </a:r>
            <a:r>
              <a:rPr lang="en-AU" sz="3200" dirty="0"/>
              <a:t>rate [IR] per 1000 </a:t>
            </a:r>
            <a:r>
              <a:rPr lang="en-AU" sz="3200" dirty="0" smtClean="0"/>
              <a:t>person-years = 0.26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AU" sz="3200" dirty="0" smtClean="0"/>
              <a:t>Multivariate </a:t>
            </a:r>
            <a:r>
              <a:rPr lang="en-AU" sz="3200" dirty="0"/>
              <a:t>Cox model, compared with </a:t>
            </a:r>
            <a:r>
              <a:rPr lang="en-AU" sz="3200" dirty="0" smtClean="0"/>
              <a:t>unexposed, risk </a:t>
            </a:r>
            <a:r>
              <a:rPr lang="en-AU" sz="3200" dirty="0"/>
              <a:t>of </a:t>
            </a:r>
            <a:r>
              <a:rPr lang="en-AU" sz="3200" dirty="0" smtClean="0"/>
              <a:t>lymphoma:</a:t>
            </a:r>
          </a:p>
          <a:p>
            <a:pPr>
              <a:buClr>
                <a:srgbClr val="FFFF00"/>
              </a:buClr>
            </a:pPr>
            <a:r>
              <a:rPr lang="en-AU" sz="3200" dirty="0" err="1" smtClean="0"/>
              <a:t>Thiopurine</a:t>
            </a:r>
            <a:r>
              <a:rPr lang="en-AU" sz="3200" dirty="0" smtClean="0"/>
              <a:t> </a:t>
            </a:r>
            <a:r>
              <a:rPr lang="en-AU" sz="3200" dirty="0"/>
              <a:t>monotherapy (adjusted hazard ratio [</a:t>
            </a:r>
            <a:r>
              <a:rPr lang="en-AU" sz="3200" dirty="0" err="1"/>
              <a:t>aHR</a:t>
            </a:r>
            <a:r>
              <a:rPr lang="en-AU" sz="3200" dirty="0"/>
              <a:t>], 2.60; 95% CI, 1.96-3.44; P &lt; .001</a:t>
            </a:r>
            <a:r>
              <a:rPr lang="en-AU" sz="32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Anti-TNF </a:t>
            </a:r>
            <a:r>
              <a:rPr lang="en-AU" sz="3200" dirty="0"/>
              <a:t>monotherapy (</a:t>
            </a:r>
            <a:r>
              <a:rPr lang="en-AU" sz="3200" dirty="0" err="1"/>
              <a:t>aHR</a:t>
            </a:r>
            <a:r>
              <a:rPr lang="en-AU" sz="3200" dirty="0"/>
              <a:t>, 2.41; 95% CI, 1.60-3.64; P &lt; .001</a:t>
            </a:r>
            <a:r>
              <a:rPr lang="en-AU" sz="32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Combination </a:t>
            </a:r>
            <a:r>
              <a:rPr lang="en-AU" sz="3200" dirty="0"/>
              <a:t>therapy (</a:t>
            </a:r>
            <a:r>
              <a:rPr lang="en-AU" sz="3200" dirty="0" err="1"/>
              <a:t>aHR</a:t>
            </a:r>
            <a:r>
              <a:rPr lang="en-AU" sz="3200" dirty="0"/>
              <a:t>, 6.11; 95% CI, 3.46-10.8; P &lt; .001</a:t>
            </a:r>
            <a:r>
              <a:rPr lang="en-AU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7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Thiopurines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6" y="1521415"/>
            <a:ext cx="11866174" cy="5123225"/>
          </a:xfrm>
        </p:spPr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NZ" sz="3200" dirty="0" smtClean="0"/>
              <a:t>NMSCs</a:t>
            </a:r>
          </a:p>
          <a:p>
            <a:pPr>
              <a:buClr>
                <a:srgbClr val="FFFF00"/>
              </a:buClr>
              <a:buNone/>
            </a:pP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Huang 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2019. 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AU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</a:t>
            </a:r>
            <a:r>
              <a:rPr lang="en-A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Hepatol</a:t>
            </a:r>
            <a:r>
              <a:rPr lang="en-A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;34(3):507-516</a:t>
            </a:r>
            <a:r>
              <a:rPr lang="en-A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A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A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10.1111/jgh.14533</a:t>
            </a:r>
            <a:endParaRPr lang="en-A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AU" sz="3200" dirty="0" smtClean="0"/>
              <a:t>Systematic </a:t>
            </a:r>
            <a:r>
              <a:rPr lang="en-AU" sz="3200" dirty="0"/>
              <a:t>review and </a:t>
            </a:r>
            <a:r>
              <a:rPr lang="en-AU" sz="3200" dirty="0" smtClean="0"/>
              <a:t>meta-analysis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13 </a:t>
            </a:r>
            <a:r>
              <a:rPr lang="en-AU" sz="3200" dirty="0"/>
              <a:t>studies </a:t>
            </a:r>
            <a:r>
              <a:rPr lang="en-AU" sz="3200" dirty="0" smtClean="0"/>
              <a:t>(149,198 participants) </a:t>
            </a:r>
            <a:r>
              <a:rPr lang="en-AU" sz="3200" dirty="0"/>
              <a:t>were </a:t>
            </a:r>
            <a:r>
              <a:rPr lang="en-AU" sz="3200" dirty="0" smtClean="0"/>
              <a:t>included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 </a:t>
            </a:r>
            <a:r>
              <a:rPr lang="en-AU" sz="3200" dirty="0" err="1" smtClean="0"/>
              <a:t>Thiopurines</a:t>
            </a:r>
            <a:r>
              <a:rPr lang="en-AU" sz="3200" dirty="0" smtClean="0"/>
              <a:t> </a:t>
            </a:r>
            <a:r>
              <a:rPr lang="en-AU" sz="3200" dirty="0"/>
              <a:t>significantly </a:t>
            </a:r>
            <a:r>
              <a:rPr lang="en-AU" sz="3200" dirty="0" smtClean="0"/>
              <a:t>increase risk </a:t>
            </a:r>
            <a:r>
              <a:rPr lang="en-AU" sz="3200" dirty="0"/>
              <a:t>of </a:t>
            </a:r>
            <a:r>
              <a:rPr lang="en-AU" sz="3200" dirty="0" smtClean="0"/>
              <a:t>NMSC (RR </a:t>
            </a:r>
            <a:r>
              <a:rPr lang="en-AU" sz="3200" dirty="0"/>
              <a:t>= 1.88, 95% CI 1.48-2.38, P &lt; 0.001</a:t>
            </a:r>
            <a:r>
              <a:rPr lang="en-AU" sz="3200" dirty="0" smtClean="0"/>
              <a:t>)</a:t>
            </a:r>
          </a:p>
          <a:p>
            <a:pPr>
              <a:buClr>
                <a:srgbClr val="FFFF00"/>
              </a:buClr>
            </a:pPr>
            <a:r>
              <a:rPr lang="en-AU" sz="3200" dirty="0" smtClean="0"/>
              <a:t>No </a:t>
            </a:r>
            <a:r>
              <a:rPr lang="en-AU" sz="3200" dirty="0"/>
              <a:t>increased </a:t>
            </a:r>
            <a:r>
              <a:rPr lang="en-AU" sz="3200" dirty="0" smtClean="0"/>
              <a:t>melanoma risk (RR </a:t>
            </a:r>
            <a:r>
              <a:rPr lang="en-AU" sz="3200" dirty="0"/>
              <a:t>= 1.22, 95% CI 0.90-1.65, P = 0.206</a:t>
            </a:r>
            <a:r>
              <a:rPr lang="en-AU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65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Thiopurines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36" y="374363"/>
            <a:ext cx="5524495" cy="6349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6" y="1475052"/>
            <a:ext cx="3064533" cy="5239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6" y="138133"/>
            <a:ext cx="9913145" cy="6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Line 4"/>
          <p:cNvSpPr>
            <a:spLocks noChangeShapeType="1"/>
          </p:cNvSpPr>
          <p:nvPr/>
        </p:nvSpPr>
        <p:spPr bwMode="auto">
          <a:xfrm>
            <a:off x="3541713" y="27320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45495" name="Text Box 57"/>
          <p:cNvSpPr txBox="1">
            <a:spLocks noChangeArrowheads="1"/>
          </p:cNvSpPr>
          <p:nvPr/>
        </p:nvSpPr>
        <p:spPr bwMode="auto">
          <a:xfrm>
            <a:off x="5061444" y="6474997"/>
            <a:ext cx="7036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600" b="1" dirty="0" err="1">
                <a:latin typeface="Arial" charset="0"/>
              </a:rPr>
              <a:t>Nachury</a:t>
            </a:r>
            <a:r>
              <a:rPr lang="en-GB" altLang="en-US" sz="1600" b="1" dirty="0">
                <a:latin typeface="Arial" charset="0"/>
              </a:rPr>
              <a:t> M, </a:t>
            </a:r>
            <a:r>
              <a:rPr lang="en-GB" altLang="en-US" sz="1600" b="1" i="1" dirty="0">
                <a:latin typeface="Arial" charset="0"/>
              </a:rPr>
              <a:t>et al. </a:t>
            </a:r>
            <a:r>
              <a:rPr lang="en-GB" altLang="en-US" sz="1600" b="1" i="1" dirty="0" err="1">
                <a:latin typeface="Arial" charset="0"/>
              </a:rPr>
              <a:t>Gastroenterol</a:t>
            </a:r>
            <a:r>
              <a:rPr lang="en-GB" altLang="en-US" sz="1600" b="1" i="1" dirty="0">
                <a:latin typeface="Arial" charset="0"/>
              </a:rPr>
              <a:t> </a:t>
            </a:r>
            <a:r>
              <a:rPr lang="en-GB" altLang="en-US" sz="1600" b="1" dirty="0">
                <a:latin typeface="Arial" charset="0"/>
              </a:rPr>
              <a:t>2003;124(</a:t>
            </a:r>
            <a:r>
              <a:rPr lang="en-GB" altLang="en-US" sz="1600" b="1" dirty="0" err="1">
                <a:latin typeface="Arial" charset="0"/>
              </a:rPr>
              <a:t>Suppl</a:t>
            </a:r>
            <a:r>
              <a:rPr lang="en-GB" altLang="en-US" sz="1600" b="1" dirty="0">
                <a:latin typeface="Arial" charset="0"/>
              </a:rPr>
              <a:t> 1): A-522 (</a:t>
            </a:r>
            <a:r>
              <a:rPr lang="en-GB" altLang="en-US" sz="1600" b="1" dirty="0" err="1">
                <a:latin typeface="Arial" charset="0"/>
              </a:rPr>
              <a:t>abstr</a:t>
            </a:r>
            <a:r>
              <a:rPr lang="en-GB" altLang="en-US" sz="1600" b="1" dirty="0">
                <a:latin typeface="Arial" charset="0"/>
              </a:rPr>
              <a:t> T1381)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38200" y="56309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Azathioprine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67242" y="1439906"/>
            <a:ext cx="9657516" cy="49992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08" name="Group 58"/>
          <p:cNvGrpSpPr>
            <a:grpSpLocks/>
          </p:cNvGrpSpPr>
          <p:nvPr/>
        </p:nvGrpSpPr>
        <p:grpSpPr bwMode="auto">
          <a:xfrm>
            <a:off x="2106363" y="1643609"/>
            <a:ext cx="9211183" cy="4678141"/>
            <a:chOff x="657" y="1186"/>
            <a:chExt cx="5103" cy="2695"/>
          </a:xfrm>
        </p:grpSpPr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780" y="3333"/>
              <a:ext cx="4980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 Patients at risk</a:t>
              </a:r>
            </a:p>
            <a:p>
              <a:pPr marL="0" marR="0" lvl="0" indent="0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0" marR="0" lvl="0" indent="0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          30           26           17         13            7             4            3</a:t>
              </a:r>
            </a:p>
            <a:p>
              <a:pPr marL="0" marR="0" lvl="0" indent="0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          30           25           20         16            8             7            5 </a:t>
              </a:r>
            </a:p>
          </p:txBody>
        </p:sp>
        <p:sp>
          <p:nvSpPr>
            <p:cNvPr id="110" name="Line 7"/>
            <p:cNvSpPr>
              <a:spLocks noChangeShapeType="1"/>
            </p:cNvSpPr>
            <p:nvPr/>
          </p:nvSpPr>
          <p:spPr bwMode="auto">
            <a:xfrm>
              <a:off x="997" y="3641"/>
              <a:ext cx="214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997" y="3791"/>
              <a:ext cx="21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3731" y="2423"/>
              <a:ext cx="7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</a:t>
              </a:r>
              <a:r>
                <a:rPr kumimoji="0" lang="fr-FR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= 0.15</a:t>
              </a:r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>
              <a:off x="1428" y="1330"/>
              <a:ext cx="1" cy="15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4" name="Line 11"/>
            <p:cNvSpPr>
              <a:spLocks noChangeShapeType="1"/>
            </p:cNvSpPr>
            <p:nvPr/>
          </p:nvSpPr>
          <p:spPr bwMode="auto">
            <a:xfrm>
              <a:off x="1379" y="2914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5" name="Line 12"/>
            <p:cNvSpPr>
              <a:spLocks noChangeShapeType="1"/>
            </p:cNvSpPr>
            <p:nvPr/>
          </p:nvSpPr>
          <p:spPr bwMode="auto">
            <a:xfrm>
              <a:off x="1379" y="2754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/>
          </p:nvSpPr>
          <p:spPr bwMode="auto">
            <a:xfrm>
              <a:off x="1379" y="2599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>
              <a:off x="1379" y="2439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>
              <a:off x="1379" y="2279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1379" y="2124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1379" y="1964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1379" y="1805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1379" y="1645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1379" y="1490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1379" y="1330"/>
              <a:ext cx="4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5" name="Line 22"/>
            <p:cNvSpPr>
              <a:spLocks noChangeShapeType="1"/>
            </p:cNvSpPr>
            <p:nvPr/>
          </p:nvSpPr>
          <p:spPr bwMode="auto">
            <a:xfrm>
              <a:off x="1428" y="2914"/>
              <a:ext cx="31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 flipV="1">
              <a:off x="1428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7" name="Line 24"/>
            <p:cNvSpPr>
              <a:spLocks noChangeShapeType="1"/>
            </p:cNvSpPr>
            <p:nvPr/>
          </p:nvSpPr>
          <p:spPr bwMode="auto">
            <a:xfrm flipV="1">
              <a:off x="1945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8" name="Line 25"/>
            <p:cNvSpPr>
              <a:spLocks noChangeShapeType="1"/>
            </p:cNvSpPr>
            <p:nvPr/>
          </p:nvSpPr>
          <p:spPr bwMode="auto">
            <a:xfrm flipV="1">
              <a:off x="2461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9" name="Line 26"/>
            <p:cNvSpPr>
              <a:spLocks noChangeShapeType="1"/>
            </p:cNvSpPr>
            <p:nvPr/>
          </p:nvSpPr>
          <p:spPr bwMode="auto">
            <a:xfrm flipV="1">
              <a:off x="2979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0" name="Line 27"/>
            <p:cNvSpPr>
              <a:spLocks noChangeShapeType="1"/>
            </p:cNvSpPr>
            <p:nvPr/>
          </p:nvSpPr>
          <p:spPr bwMode="auto">
            <a:xfrm flipV="1">
              <a:off x="3495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 flipV="1">
              <a:off x="4012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2" name="Line 29"/>
            <p:cNvSpPr>
              <a:spLocks noChangeShapeType="1"/>
            </p:cNvSpPr>
            <p:nvPr/>
          </p:nvSpPr>
          <p:spPr bwMode="auto">
            <a:xfrm flipV="1">
              <a:off x="4528" y="2914"/>
              <a:ext cx="1" cy="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3" name="Freeform 30"/>
            <p:cNvSpPr>
              <a:spLocks/>
            </p:cNvSpPr>
            <p:nvPr/>
          </p:nvSpPr>
          <p:spPr bwMode="auto">
            <a:xfrm flipH="1">
              <a:off x="1428" y="1645"/>
              <a:ext cx="3100" cy="1269"/>
            </a:xfrm>
            <a:custGeom>
              <a:avLst/>
              <a:gdLst>
                <a:gd name="T0" fmla="*/ 0 w 576"/>
                <a:gd name="T1" fmla="*/ 0 h 238"/>
                <a:gd name="T2" fmla="*/ 0 w 576"/>
                <a:gd name="T3" fmla="*/ 0 h 238"/>
                <a:gd name="T4" fmla="*/ 2147483647 w 576"/>
                <a:gd name="T5" fmla="*/ 0 h 238"/>
                <a:gd name="T6" fmla="*/ 2147483647 w 576"/>
                <a:gd name="T7" fmla="*/ 2147483647 h 238"/>
                <a:gd name="T8" fmla="*/ 2147483647 w 576"/>
                <a:gd name="T9" fmla="*/ 2147483647 h 238"/>
                <a:gd name="T10" fmla="*/ 2147483647 w 576"/>
                <a:gd name="T11" fmla="*/ 2147483647 h 238"/>
                <a:gd name="T12" fmla="*/ 2147483647 w 576"/>
                <a:gd name="T13" fmla="*/ 2147483647 h 238"/>
                <a:gd name="T14" fmla="*/ 2147483647 w 576"/>
                <a:gd name="T15" fmla="*/ 2147483647 h 238"/>
                <a:gd name="T16" fmla="*/ 2147483647 w 576"/>
                <a:gd name="T17" fmla="*/ 2147483647 h 238"/>
                <a:gd name="T18" fmla="*/ 2147483647 w 576"/>
                <a:gd name="T19" fmla="*/ 2147483647 h 238"/>
                <a:gd name="T20" fmla="*/ 2147483647 w 576"/>
                <a:gd name="T21" fmla="*/ 2147483647 h 238"/>
                <a:gd name="T22" fmla="*/ 2147483647 w 576"/>
                <a:gd name="T23" fmla="*/ 2147483647 h 238"/>
                <a:gd name="T24" fmla="*/ 2147483647 w 576"/>
                <a:gd name="T25" fmla="*/ 2147483647 h 238"/>
                <a:gd name="T26" fmla="*/ 2147483647 w 576"/>
                <a:gd name="T27" fmla="*/ 2147483647 h 238"/>
                <a:gd name="T28" fmla="*/ 2147483647 w 576"/>
                <a:gd name="T29" fmla="*/ 2147483647 h 238"/>
                <a:gd name="T30" fmla="*/ 2147483647 w 576"/>
                <a:gd name="T31" fmla="*/ 2147483647 h 238"/>
                <a:gd name="T32" fmla="*/ 2147483647 w 576"/>
                <a:gd name="T33" fmla="*/ 2147483647 h 238"/>
                <a:gd name="T34" fmla="*/ 2147483647 w 576"/>
                <a:gd name="T35" fmla="*/ 2147483647 h 238"/>
                <a:gd name="T36" fmla="*/ 2147483647 w 576"/>
                <a:gd name="T37" fmla="*/ 2147483647 h 238"/>
                <a:gd name="T38" fmla="*/ 2147483647 w 576"/>
                <a:gd name="T39" fmla="*/ 2147483647 h 238"/>
                <a:gd name="T40" fmla="*/ 2147483647 w 576"/>
                <a:gd name="T41" fmla="*/ 2147483647 h 238"/>
                <a:gd name="T42" fmla="*/ 2147483647 w 576"/>
                <a:gd name="T43" fmla="*/ 2147483647 h 238"/>
                <a:gd name="T44" fmla="*/ 2147483647 w 576"/>
                <a:gd name="T45" fmla="*/ 2147483647 h 238"/>
                <a:gd name="T46" fmla="*/ 2147483647 w 576"/>
                <a:gd name="T47" fmla="*/ 2147483647 h 238"/>
                <a:gd name="T48" fmla="*/ 2147483647 w 576"/>
                <a:gd name="T49" fmla="*/ 2147483647 h 238"/>
                <a:gd name="T50" fmla="*/ 2147483647 w 576"/>
                <a:gd name="T51" fmla="*/ 2147483647 h 238"/>
                <a:gd name="T52" fmla="*/ 2147483647 w 576"/>
                <a:gd name="T53" fmla="*/ 2147483647 h 238"/>
                <a:gd name="T54" fmla="*/ 2147483647 w 576"/>
                <a:gd name="T55" fmla="*/ 2147483647 h 238"/>
                <a:gd name="T56" fmla="*/ 2147483647 w 576"/>
                <a:gd name="T57" fmla="*/ 2147483647 h 238"/>
                <a:gd name="T58" fmla="*/ 2147483647 w 576"/>
                <a:gd name="T59" fmla="*/ 2147483647 h 238"/>
                <a:gd name="T60" fmla="*/ 2147483647 w 576"/>
                <a:gd name="T61" fmla="*/ 2147483647 h 238"/>
                <a:gd name="T62" fmla="*/ 2147483647 w 576"/>
                <a:gd name="T63" fmla="*/ 2147483647 h 238"/>
                <a:gd name="T64" fmla="*/ 2147483647 w 576"/>
                <a:gd name="T65" fmla="*/ 2147483647 h 238"/>
                <a:gd name="T66" fmla="*/ 2147483647 w 576"/>
                <a:gd name="T67" fmla="*/ 2147483647 h 238"/>
                <a:gd name="T68" fmla="*/ 2147483647 w 576"/>
                <a:gd name="T69" fmla="*/ 2147483647 h 238"/>
                <a:gd name="T70" fmla="*/ 2147483647 w 576"/>
                <a:gd name="T71" fmla="*/ 2147483647 h 238"/>
                <a:gd name="T72" fmla="*/ 2147483647 w 576"/>
                <a:gd name="T73" fmla="*/ 2147483647 h 238"/>
                <a:gd name="T74" fmla="*/ 2147483647 w 576"/>
                <a:gd name="T75" fmla="*/ 2147483647 h 238"/>
                <a:gd name="T76" fmla="*/ 2147483647 w 576"/>
                <a:gd name="T77" fmla="*/ 2147483647 h 238"/>
                <a:gd name="T78" fmla="*/ 2147483647 w 576"/>
                <a:gd name="T79" fmla="*/ 2147483647 h 238"/>
                <a:gd name="T80" fmla="*/ 2147483647 w 576"/>
                <a:gd name="T81" fmla="*/ 2147483647 h 238"/>
                <a:gd name="T82" fmla="*/ 2147483647 w 576"/>
                <a:gd name="T83" fmla="*/ 2147483647 h 238"/>
                <a:gd name="T84" fmla="*/ 2147483647 w 576"/>
                <a:gd name="T85" fmla="*/ 2147483647 h 238"/>
                <a:gd name="T86" fmla="*/ 2147483647 w 576"/>
                <a:gd name="T87" fmla="*/ 2147483647 h 238"/>
                <a:gd name="T88" fmla="*/ 2147483647 w 576"/>
                <a:gd name="T89" fmla="*/ 2147483647 h 238"/>
                <a:gd name="T90" fmla="*/ 2147483647 w 576"/>
                <a:gd name="T91" fmla="*/ 2147483647 h 238"/>
                <a:gd name="T92" fmla="*/ 2147483647 w 576"/>
                <a:gd name="T93" fmla="*/ 2147483647 h 238"/>
                <a:gd name="T94" fmla="*/ 2147483647 w 576"/>
                <a:gd name="T95" fmla="*/ 2147483647 h 238"/>
                <a:gd name="T96" fmla="*/ 2147483647 w 576"/>
                <a:gd name="T97" fmla="*/ 2147483647 h 238"/>
                <a:gd name="T98" fmla="*/ 2147483647 w 576"/>
                <a:gd name="T99" fmla="*/ 2147483647 h 238"/>
                <a:gd name="T100" fmla="*/ 2147483647 w 576"/>
                <a:gd name="T101" fmla="*/ 2147483647 h 238"/>
                <a:gd name="T102" fmla="*/ 2147483647 w 576"/>
                <a:gd name="T103" fmla="*/ 2147483647 h 2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6"/>
                <a:gd name="T157" fmla="*/ 0 h 238"/>
                <a:gd name="T158" fmla="*/ 576 w 576"/>
                <a:gd name="T159" fmla="*/ 238 h 2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6" h="238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47" y="7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30"/>
                  </a:lnTo>
                  <a:lnTo>
                    <a:pt x="96" y="30"/>
                  </a:lnTo>
                  <a:lnTo>
                    <a:pt x="96" y="89"/>
                  </a:lnTo>
                  <a:lnTo>
                    <a:pt x="140" y="89"/>
                  </a:lnTo>
                  <a:lnTo>
                    <a:pt x="142" y="89"/>
                  </a:lnTo>
                  <a:lnTo>
                    <a:pt x="145" y="89"/>
                  </a:lnTo>
                  <a:lnTo>
                    <a:pt x="145" y="109"/>
                  </a:lnTo>
                  <a:lnTo>
                    <a:pt x="189" y="109"/>
                  </a:lnTo>
                  <a:lnTo>
                    <a:pt x="189" y="119"/>
                  </a:lnTo>
                  <a:lnTo>
                    <a:pt x="191" y="11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236" y="129"/>
                  </a:lnTo>
                  <a:lnTo>
                    <a:pt x="236" y="139"/>
                  </a:lnTo>
                  <a:lnTo>
                    <a:pt x="240" y="139"/>
                  </a:lnTo>
                  <a:lnTo>
                    <a:pt x="241" y="139"/>
                  </a:lnTo>
                  <a:lnTo>
                    <a:pt x="241" y="158"/>
                  </a:lnTo>
                  <a:lnTo>
                    <a:pt x="278" y="158"/>
                  </a:lnTo>
                  <a:lnTo>
                    <a:pt x="278" y="168"/>
                  </a:lnTo>
                  <a:lnTo>
                    <a:pt x="287" y="168"/>
                  </a:lnTo>
                  <a:lnTo>
                    <a:pt x="288" y="168"/>
                  </a:lnTo>
                  <a:lnTo>
                    <a:pt x="289" y="168"/>
                  </a:lnTo>
                  <a:lnTo>
                    <a:pt x="326" y="168"/>
                  </a:lnTo>
                  <a:lnTo>
                    <a:pt x="326" y="178"/>
                  </a:lnTo>
                  <a:lnTo>
                    <a:pt x="335" y="178"/>
                  </a:lnTo>
                  <a:lnTo>
                    <a:pt x="356" y="178"/>
                  </a:lnTo>
                  <a:lnTo>
                    <a:pt x="381" y="178"/>
                  </a:lnTo>
                  <a:lnTo>
                    <a:pt x="381" y="188"/>
                  </a:lnTo>
                  <a:lnTo>
                    <a:pt x="383" y="188"/>
                  </a:lnTo>
                  <a:lnTo>
                    <a:pt x="383" y="208"/>
                  </a:lnTo>
                  <a:lnTo>
                    <a:pt x="431" y="208"/>
                  </a:lnTo>
                  <a:lnTo>
                    <a:pt x="431" y="223"/>
                  </a:lnTo>
                  <a:lnTo>
                    <a:pt x="479" y="223"/>
                  </a:lnTo>
                  <a:lnTo>
                    <a:pt x="479" y="238"/>
                  </a:lnTo>
                  <a:lnTo>
                    <a:pt x="576" y="238"/>
                  </a:lnTo>
                </a:path>
              </a:pathLst>
            </a:cu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4" name="Freeform 31"/>
            <p:cNvSpPr>
              <a:spLocks/>
            </p:cNvSpPr>
            <p:nvPr/>
          </p:nvSpPr>
          <p:spPr bwMode="auto">
            <a:xfrm flipH="1">
              <a:off x="1428" y="1785"/>
              <a:ext cx="3100" cy="1136"/>
            </a:xfrm>
            <a:custGeom>
              <a:avLst/>
              <a:gdLst>
                <a:gd name="T0" fmla="*/ 0 w 576"/>
                <a:gd name="T1" fmla="*/ 0 h 213"/>
                <a:gd name="T2" fmla="*/ 0 w 576"/>
                <a:gd name="T3" fmla="*/ 0 h 213"/>
                <a:gd name="T4" fmla="*/ 2147483647 w 576"/>
                <a:gd name="T5" fmla="*/ 0 h 213"/>
                <a:gd name="T6" fmla="*/ 2147483647 w 576"/>
                <a:gd name="T7" fmla="*/ 0 h 213"/>
                <a:gd name="T8" fmla="*/ 2147483647 w 576"/>
                <a:gd name="T9" fmla="*/ 0 h 213"/>
                <a:gd name="T10" fmla="*/ 2147483647 w 576"/>
                <a:gd name="T11" fmla="*/ 0 h 213"/>
                <a:gd name="T12" fmla="*/ 2147483647 w 576"/>
                <a:gd name="T13" fmla="*/ 0 h 213"/>
                <a:gd name="T14" fmla="*/ 2147483647 w 576"/>
                <a:gd name="T15" fmla="*/ 0 h 213"/>
                <a:gd name="T16" fmla="*/ 2147483647 w 576"/>
                <a:gd name="T17" fmla="*/ 0 h 213"/>
                <a:gd name="T18" fmla="*/ 2147483647 w 576"/>
                <a:gd name="T19" fmla="*/ 0 h 213"/>
                <a:gd name="T20" fmla="*/ 2147483647 w 576"/>
                <a:gd name="T21" fmla="*/ 0 h 213"/>
                <a:gd name="T22" fmla="*/ 2147483647 w 576"/>
                <a:gd name="T23" fmla="*/ 2147483647 h 213"/>
                <a:gd name="T24" fmla="*/ 2147483647 w 576"/>
                <a:gd name="T25" fmla="*/ 2147483647 h 213"/>
                <a:gd name="T26" fmla="*/ 2147483647 w 576"/>
                <a:gd name="T27" fmla="*/ 2147483647 h 213"/>
                <a:gd name="T28" fmla="*/ 2147483647 w 576"/>
                <a:gd name="T29" fmla="*/ 2147483647 h 213"/>
                <a:gd name="T30" fmla="*/ 2147483647 w 576"/>
                <a:gd name="T31" fmla="*/ 2147483647 h 213"/>
                <a:gd name="T32" fmla="*/ 2147483647 w 576"/>
                <a:gd name="T33" fmla="*/ 2147483647 h 213"/>
                <a:gd name="T34" fmla="*/ 2147483647 w 576"/>
                <a:gd name="T35" fmla="*/ 2147483647 h 213"/>
                <a:gd name="T36" fmla="*/ 2147483647 w 576"/>
                <a:gd name="T37" fmla="*/ 2147483647 h 213"/>
                <a:gd name="T38" fmla="*/ 2147483647 w 576"/>
                <a:gd name="T39" fmla="*/ 2147483647 h 213"/>
                <a:gd name="T40" fmla="*/ 2147483647 w 576"/>
                <a:gd name="T41" fmla="*/ 2147483647 h 213"/>
                <a:gd name="T42" fmla="*/ 2147483647 w 576"/>
                <a:gd name="T43" fmla="*/ 2147483647 h 213"/>
                <a:gd name="T44" fmla="*/ 2147483647 w 576"/>
                <a:gd name="T45" fmla="*/ 2147483647 h 213"/>
                <a:gd name="T46" fmla="*/ 2147483647 w 576"/>
                <a:gd name="T47" fmla="*/ 2147483647 h 213"/>
                <a:gd name="T48" fmla="*/ 2147483647 w 576"/>
                <a:gd name="T49" fmla="*/ 2147483647 h 213"/>
                <a:gd name="T50" fmla="*/ 2147483647 w 576"/>
                <a:gd name="T51" fmla="*/ 2147483647 h 213"/>
                <a:gd name="T52" fmla="*/ 2147483647 w 576"/>
                <a:gd name="T53" fmla="*/ 2147483647 h 213"/>
                <a:gd name="T54" fmla="*/ 2147483647 w 576"/>
                <a:gd name="T55" fmla="*/ 2147483647 h 213"/>
                <a:gd name="T56" fmla="*/ 2147483647 w 576"/>
                <a:gd name="T57" fmla="*/ 2147483647 h 213"/>
                <a:gd name="T58" fmla="*/ 2147483647 w 576"/>
                <a:gd name="T59" fmla="*/ 2147483647 h 213"/>
                <a:gd name="T60" fmla="*/ 2147483647 w 576"/>
                <a:gd name="T61" fmla="*/ 2147483647 h 213"/>
                <a:gd name="T62" fmla="*/ 2147483647 w 576"/>
                <a:gd name="T63" fmla="*/ 2147483647 h 213"/>
                <a:gd name="T64" fmla="*/ 2147483647 w 576"/>
                <a:gd name="T65" fmla="*/ 2147483647 h 213"/>
                <a:gd name="T66" fmla="*/ 2147483647 w 576"/>
                <a:gd name="T67" fmla="*/ 2147483647 h 213"/>
                <a:gd name="T68" fmla="*/ 2147483647 w 576"/>
                <a:gd name="T69" fmla="*/ 2147483647 h 213"/>
                <a:gd name="T70" fmla="*/ 2147483647 w 576"/>
                <a:gd name="T71" fmla="*/ 2147483647 h 213"/>
                <a:gd name="T72" fmla="*/ 2147483647 w 576"/>
                <a:gd name="T73" fmla="*/ 2147483647 h 213"/>
                <a:gd name="T74" fmla="*/ 2147483647 w 576"/>
                <a:gd name="T75" fmla="*/ 2147483647 h 213"/>
                <a:gd name="T76" fmla="*/ 2147483647 w 576"/>
                <a:gd name="T77" fmla="*/ 2147483647 h 213"/>
                <a:gd name="T78" fmla="*/ 2147483647 w 576"/>
                <a:gd name="T79" fmla="*/ 2147483647 h 213"/>
                <a:gd name="T80" fmla="*/ 2147483647 w 576"/>
                <a:gd name="T81" fmla="*/ 2147483647 h 213"/>
                <a:gd name="T82" fmla="*/ 2147483647 w 576"/>
                <a:gd name="T83" fmla="*/ 2147483647 h 213"/>
                <a:gd name="T84" fmla="*/ 2147483647 w 576"/>
                <a:gd name="T85" fmla="*/ 2147483647 h 213"/>
                <a:gd name="T86" fmla="*/ 2147483647 w 576"/>
                <a:gd name="T87" fmla="*/ 2147483647 h 213"/>
                <a:gd name="T88" fmla="*/ 2147483647 w 576"/>
                <a:gd name="T89" fmla="*/ 2147483647 h 213"/>
                <a:gd name="T90" fmla="*/ 2147483647 w 576"/>
                <a:gd name="T91" fmla="*/ 2147483647 h 213"/>
                <a:gd name="T92" fmla="*/ 2147483647 w 576"/>
                <a:gd name="T93" fmla="*/ 2147483647 h 213"/>
                <a:gd name="T94" fmla="*/ 2147483647 w 576"/>
                <a:gd name="T95" fmla="*/ 2147483647 h 213"/>
                <a:gd name="T96" fmla="*/ 2147483647 w 576"/>
                <a:gd name="T97" fmla="*/ 2147483647 h 213"/>
                <a:gd name="T98" fmla="*/ 2147483647 w 576"/>
                <a:gd name="T99" fmla="*/ 2147483647 h 213"/>
                <a:gd name="T100" fmla="*/ 2147483647 w 576"/>
                <a:gd name="T101" fmla="*/ 2147483647 h 213"/>
                <a:gd name="T102" fmla="*/ 2147483647 w 576"/>
                <a:gd name="T103" fmla="*/ 2147483647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6"/>
                <a:gd name="T157" fmla="*/ 0 h 213"/>
                <a:gd name="T158" fmla="*/ 576 w 576"/>
                <a:gd name="T159" fmla="*/ 213 h 2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6" h="213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96" y="0"/>
                  </a:lnTo>
                  <a:lnTo>
                    <a:pt x="140" y="0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2" y="36"/>
                  </a:lnTo>
                  <a:lnTo>
                    <a:pt x="145" y="36"/>
                  </a:lnTo>
                  <a:lnTo>
                    <a:pt x="189" y="36"/>
                  </a:lnTo>
                  <a:lnTo>
                    <a:pt x="191" y="36"/>
                  </a:lnTo>
                  <a:lnTo>
                    <a:pt x="191" y="48"/>
                  </a:lnTo>
                  <a:lnTo>
                    <a:pt x="192" y="48"/>
                  </a:lnTo>
                  <a:lnTo>
                    <a:pt x="192" y="59"/>
                  </a:lnTo>
                  <a:lnTo>
                    <a:pt x="236" y="59"/>
                  </a:lnTo>
                  <a:lnTo>
                    <a:pt x="240" y="59"/>
                  </a:lnTo>
                  <a:lnTo>
                    <a:pt x="240" y="71"/>
                  </a:lnTo>
                  <a:lnTo>
                    <a:pt x="241" y="71"/>
                  </a:lnTo>
                  <a:lnTo>
                    <a:pt x="241" y="83"/>
                  </a:lnTo>
                  <a:lnTo>
                    <a:pt x="278" y="83"/>
                  </a:lnTo>
                  <a:lnTo>
                    <a:pt x="287" y="83"/>
                  </a:lnTo>
                  <a:lnTo>
                    <a:pt x="287" y="95"/>
                  </a:lnTo>
                  <a:lnTo>
                    <a:pt x="288" y="95"/>
                  </a:lnTo>
                  <a:lnTo>
                    <a:pt x="288" y="119"/>
                  </a:lnTo>
                  <a:lnTo>
                    <a:pt x="289" y="119"/>
                  </a:lnTo>
                  <a:lnTo>
                    <a:pt x="289" y="131"/>
                  </a:lnTo>
                  <a:lnTo>
                    <a:pt x="326" y="131"/>
                  </a:lnTo>
                  <a:lnTo>
                    <a:pt x="335" y="131"/>
                  </a:lnTo>
                  <a:lnTo>
                    <a:pt x="335" y="143"/>
                  </a:lnTo>
                  <a:lnTo>
                    <a:pt x="356" y="143"/>
                  </a:lnTo>
                  <a:lnTo>
                    <a:pt x="356" y="156"/>
                  </a:lnTo>
                  <a:lnTo>
                    <a:pt x="381" y="156"/>
                  </a:lnTo>
                  <a:lnTo>
                    <a:pt x="381" y="169"/>
                  </a:lnTo>
                  <a:lnTo>
                    <a:pt x="383" y="169"/>
                  </a:lnTo>
                  <a:lnTo>
                    <a:pt x="383" y="182"/>
                  </a:lnTo>
                  <a:lnTo>
                    <a:pt x="431" y="182"/>
                  </a:lnTo>
                  <a:lnTo>
                    <a:pt x="479" y="182"/>
                  </a:lnTo>
                  <a:lnTo>
                    <a:pt x="479" y="196"/>
                  </a:lnTo>
                  <a:lnTo>
                    <a:pt x="576" y="196"/>
                  </a:lnTo>
                  <a:lnTo>
                    <a:pt x="576" y="213"/>
                  </a:ln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244" y="283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173" y="266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173" y="2515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173" y="2354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30</a:t>
              </a:r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173" y="2194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140" name="Rectangle 37"/>
            <p:cNvSpPr>
              <a:spLocks noChangeArrowheads="1"/>
            </p:cNvSpPr>
            <p:nvPr/>
          </p:nvSpPr>
          <p:spPr bwMode="auto">
            <a:xfrm>
              <a:off x="1173" y="203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50</a:t>
              </a:r>
            </a:p>
          </p:txBody>
        </p:sp>
        <p:sp>
          <p:nvSpPr>
            <p:cNvPr id="141" name="Rectangle 38"/>
            <p:cNvSpPr>
              <a:spLocks noChangeArrowheads="1"/>
            </p:cNvSpPr>
            <p:nvPr/>
          </p:nvSpPr>
          <p:spPr bwMode="auto">
            <a:xfrm>
              <a:off x="1173" y="187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60</a:t>
              </a:r>
            </a:p>
          </p:txBody>
        </p:sp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1173" y="171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70</a:t>
              </a:r>
            </a:p>
          </p:txBody>
        </p:sp>
        <p:sp>
          <p:nvSpPr>
            <p:cNvPr id="143" name="Rectangle 40"/>
            <p:cNvSpPr>
              <a:spLocks noChangeArrowheads="1"/>
            </p:cNvSpPr>
            <p:nvPr/>
          </p:nvSpPr>
          <p:spPr bwMode="auto">
            <a:xfrm>
              <a:off x="1173" y="155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80</a:t>
              </a:r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1173" y="1404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90</a:t>
              </a:r>
            </a:p>
          </p:txBody>
        </p:sp>
        <p:sp>
          <p:nvSpPr>
            <p:cNvPr id="145" name="Rectangle 42"/>
            <p:cNvSpPr>
              <a:spLocks noChangeArrowheads="1"/>
            </p:cNvSpPr>
            <p:nvPr/>
          </p:nvSpPr>
          <p:spPr bwMode="auto">
            <a:xfrm>
              <a:off x="1102" y="1244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100</a:t>
              </a:r>
            </a:p>
          </p:txBody>
        </p:sp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1396" y="30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1912" y="30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2429" y="30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2946" y="30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3458" y="300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>
              <a:off x="3931" y="300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448" y="300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12</a:t>
              </a:r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2727" y="3183"/>
              <a:ext cx="5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Months</a:t>
              </a:r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 rot="-5400000">
              <a:off x="-113" y="1956"/>
              <a:ext cx="188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Remission and &lt;10 mg prednisone (%) </a:t>
              </a:r>
            </a:p>
          </p:txBody>
        </p:sp>
        <p:sp>
          <p:nvSpPr>
            <p:cNvPr id="155" name="Line 52"/>
            <p:cNvSpPr>
              <a:spLocks noChangeShapeType="1"/>
            </p:cNvSpPr>
            <p:nvPr/>
          </p:nvSpPr>
          <p:spPr bwMode="auto">
            <a:xfrm>
              <a:off x="1610" y="1536"/>
              <a:ext cx="156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1844" y="1460"/>
              <a:ext cx="12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Patients (2</a:t>
              </a:r>
              <a:r>
                <a:rPr kumimoji="0" lang="en-GB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nd </a:t>
              </a: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course)</a:t>
              </a:r>
            </a:p>
          </p:txBody>
        </p:sp>
        <p:sp>
          <p:nvSpPr>
            <p:cNvPr id="157" name="Line 54"/>
            <p:cNvSpPr>
              <a:spLocks noChangeShapeType="1"/>
            </p:cNvSpPr>
            <p:nvPr/>
          </p:nvSpPr>
          <p:spPr bwMode="auto">
            <a:xfrm>
              <a:off x="1610" y="1717"/>
              <a:ext cx="156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8" name="Rectangle 55"/>
            <p:cNvSpPr>
              <a:spLocks noChangeArrowheads="1"/>
            </p:cNvSpPr>
            <p:nvPr/>
          </p:nvSpPr>
          <p:spPr bwMode="auto">
            <a:xfrm>
              <a:off x="1844" y="1642"/>
              <a:ext cx="12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Controls (1</a:t>
              </a:r>
              <a:r>
                <a:rPr kumimoji="0" lang="en-GB" altLang="en-US" sz="1600" b="1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st</a:t>
              </a:r>
              <a:r>
                <a:rPr kumimoji="0" lang="en-GB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course)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58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Methotrexate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67" y="1690688"/>
            <a:ext cx="10809533" cy="450007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Similar to </a:t>
            </a:r>
            <a:r>
              <a:rPr lang="en-NZ" sz="3200" dirty="0" err="1" smtClean="0"/>
              <a:t>thiopurines</a:t>
            </a:r>
            <a:r>
              <a:rPr lang="en-NZ" sz="3200" dirty="0" smtClean="0"/>
              <a:t>, takes a while to work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Reasonable evidence for Crohn’s disease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Not so for UC, but worth a try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Side effects …</a:t>
            </a:r>
          </a:p>
          <a:p>
            <a:pPr>
              <a:buClr>
                <a:srgbClr val="FFFF00"/>
              </a:buClr>
            </a:pPr>
            <a:endParaRPr lang="en-NZ" sz="1100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Potential hepatotoxicity after prolonged use, but not inevitable 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NZ" sz="2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Barbero-Villares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2012. </a:t>
            </a:r>
            <a:r>
              <a:rPr lang="en-NZ" sz="21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</a:t>
            </a:r>
            <a:r>
              <a:rPr lang="en-NZ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Gastroenterol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.47(5):575-9</a:t>
            </a:r>
            <a:r>
              <a:rPr lang="en-NZ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NZ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10.3109/00365521.2011.647412)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Lymphoma – no confirmed risk </a:t>
            </a:r>
            <a:r>
              <a:rPr lang="en-N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(Wolfe &amp; Michaud 2004. </a:t>
            </a:r>
            <a:r>
              <a:rPr lang="en-NZ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 Rheum</a:t>
            </a:r>
            <a:r>
              <a:rPr lang="en-N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.50(6):1740-51</a:t>
            </a:r>
            <a:r>
              <a:rPr lang="en-N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N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NZ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10.1002/art.20311)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SCC </a:t>
            </a:r>
            <a:r>
              <a:rPr lang="en-NZ" sz="3200" dirty="0"/>
              <a:t>–</a:t>
            </a:r>
            <a:r>
              <a:rPr lang="en-NZ" sz="3200" dirty="0" smtClean="0"/>
              <a:t> slight increased risk</a:t>
            </a:r>
            <a:r>
              <a:rPr lang="en-NZ" sz="32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NZ" sz="2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Vanni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2020. </a:t>
            </a:r>
            <a:r>
              <a:rPr lang="en-NZ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 Open Rheumatol</a:t>
            </a:r>
            <a:r>
              <a:rPr lang="en-NZ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.2(12):697-704. </a:t>
            </a:r>
            <a:r>
              <a:rPr lang="en-NZ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NZ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NZ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10.1002/acr2.11187)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6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Trials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2046349"/>
            <a:ext cx="10580933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Always worth considering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Yes they are all placebo controlled RCT … but safety net</a:t>
            </a:r>
          </a:p>
          <a:p>
            <a:pPr>
              <a:buClr>
                <a:srgbClr val="FFFF00"/>
              </a:buClr>
              <a:buNone/>
            </a:pPr>
            <a:r>
              <a:rPr lang="en-NZ" sz="3200" dirty="0" smtClean="0"/>
              <a:t>	e.g.  </a:t>
            </a:r>
            <a:r>
              <a:rPr lang="en-NZ" sz="3200" dirty="0" err="1" smtClean="0"/>
              <a:t>Ustekinumab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dirty="0" smtClean="0"/>
              <a:t>Currently ADHB trials recruiting for: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oral </a:t>
            </a:r>
            <a:r>
              <a:rPr lang="en-NZ" sz="3200" dirty="0" err="1" smtClean="0"/>
              <a:t>Filgotinib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IV and then SC </a:t>
            </a:r>
            <a:r>
              <a:rPr lang="en-NZ" sz="3200" dirty="0" err="1" smtClean="0"/>
              <a:t>Goselkumab</a:t>
            </a:r>
            <a:r>
              <a:rPr lang="en-NZ" sz="3200" dirty="0" smtClean="0"/>
              <a:t> (anti-IL-23)</a:t>
            </a:r>
          </a:p>
        </p:txBody>
      </p:sp>
    </p:spTree>
    <p:extLst>
      <p:ext uri="{BB962C8B-B14F-4D97-AF65-F5344CB8AC3E}">
        <p14:creationId xmlns:p14="http://schemas.microsoft.com/office/powerpoint/2010/main" val="31509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9497798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Anti-TNFs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Currently nothing else, but ever optimistic</a:t>
            </a:r>
          </a:p>
          <a:p>
            <a:pPr>
              <a:buClr>
                <a:srgbClr val="FFFF00"/>
              </a:buClr>
            </a:pPr>
            <a:endParaRPr lang="en-NZ" sz="3200" dirty="0"/>
          </a:p>
          <a:p>
            <a:pPr>
              <a:buClr>
                <a:srgbClr val="FFFF00"/>
              </a:buClr>
            </a:pPr>
            <a:r>
              <a:rPr lang="en-NZ" sz="3200" dirty="0" smtClean="0"/>
              <a:t>Watch this space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7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Surgeon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84" y="1674988"/>
            <a:ext cx="7395633" cy="49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conclusion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50"/>
            <a:ext cx="10233800" cy="3304584"/>
          </a:xfrm>
        </p:spPr>
        <p:txBody>
          <a:bodyPr>
            <a:no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NZ" sz="5400" i="1" dirty="0" err="1" smtClean="0"/>
              <a:t>Primum</a:t>
            </a:r>
            <a:r>
              <a:rPr lang="en-NZ" sz="5400" i="1" dirty="0" smtClean="0"/>
              <a:t> non </a:t>
            </a:r>
            <a:r>
              <a:rPr lang="en-NZ" sz="5400" i="1" dirty="0" err="1" smtClean="0"/>
              <a:t>nocere</a:t>
            </a:r>
            <a:r>
              <a:rPr lang="en-NZ" sz="5400" i="1" dirty="0" smtClean="0"/>
              <a:t>!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There are always non-steroid options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Remember that your short steroid course just adds to everybody else’s over a lifetime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Steroids are the most toxic of all IBD medicines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6048" r="5062" b="5061"/>
          <a:stretch/>
        </p:blipFill>
        <p:spPr>
          <a:xfrm>
            <a:off x="9039497" y="67736"/>
            <a:ext cx="3084767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6349"/>
            <a:ext cx="6367322" cy="42440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NZ" dirty="0" smtClean="0"/>
              <a:t>28 year old beautician and model</a:t>
            </a:r>
          </a:p>
          <a:p>
            <a:pPr>
              <a:buClr>
                <a:srgbClr val="FFFF00"/>
              </a:buClr>
            </a:pPr>
            <a:r>
              <a:rPr lang="en-NZ" dirty="0" smtClean="0"/>
              <a:t>Many years of gut symptoms:</a:t>
            </a:r>
          </a:p>
          <a:p>
            <a:pPr lvl="1">
              <a:buClr>
                <a:srgbClr val="FFFF00"/>
              </a:buClr>
            </a:pPr>
            <a:r>
              <a:rPr lang="en-NZ" dirty="0" smtClean="0"/>
              <a:t>bloating, pain, variable diarrhoea</a:t>
            </a:r>
          </a:p>
          <a:p>
            <a:pPr>
              <a:buClr>
                <a:srgbClr val="FFFF00"/>
              </a:buClr>
            </a:pPr>
            <a:r>
              <a:rPr lang="en-NZ" dirty="0" smtClean="0"/>
              <a:t>Always told it was just IBS</a:t>
            </a:r>
          </a:p>
          <a:p>
            <a:pPr>
              <a:buClr>
                <a:srgbClr val="FFFF00"/>
              </a:buClr>
            </a:pPr>
            <a:endParaRPr lang="en-NZ" dirty="0"/>
          </a:p>
          <a:p>
            <a:pPr>
              <a:buClr>
                <a:srgbClr val="FFFF00"/>
              </a:buClr>
            </a:pPr>
            <a:r>
              <a:rPr lang="en-NZ" dirty="0" smtClean="0"/>
              <a:t>Dr Gastroenterologist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95" y="67733"/>
            <a:ext cx="4477278" cy="6723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79" y="67734"/>
            <a:ext cx="4658255" cy="3491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0800"/>
            <a:ext cx="101346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0600" cy="1325563"/>
          </a:xfrm>
        </p:spPr>
        <p:txBody>
          <a:bodyPr>
            <a:normAutofit fontScale="90000"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just reach for the steroids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3901"/>
            <a:ext cx="4301066" cy="649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/>
          <a:stretch/>
        </p:blipFill>
        <p:spPr>
          <a:xfrm>
            <a:off x="2949577" y="2366678"/>
            <a:ext cx="4272490" cy="43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4028"/>
            <a:ext cx="6400800" cy="476643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Finally </a:t>
            </a:r>
            <a:r>
              <a:rPr lang="en-NZ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had </a:t>
            </a: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colonoscopy and </a:t>
            </a:r>
            <a:r>
              <a:rPr lang="en-NZ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diagnosed with Crohn’s </a:t>
            </a: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disease</a:t>
            </a:r>
          </a:p>
          <a:p>
            <a:pPr lvl="0">
              <a:buClr>
                <a:srgbClr val="FFFF00"/>
              </a:buClr>
            </a:pPr>
            <a:endParaRPr lang="en-NZ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“Treated</a:t>
            </a:r>
            <a:r>
              <a:rPr lang="en-NZ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” with </a:t>
            </a: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steroids, which made her feel so much better</a:t>
            </a: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Symptoms relapsed on steroid withdrawal</a:t>
            </a: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Further course steroids helped again</a:t>
            </a:r>
          </a:p>
          <a:p>
            <a:pPr lvl="0">
              <a:buClr>
                <a:srgbClr val="FFFF00"/>
              </a:buClr>
            </a:pPr>
            <a:endParaRPr lang="en-NZ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etc.</a:t>
            </a: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etc.</a:t>
            </a:r>
          </a:p>
          <a:p>
            <a:pPr lvl="0">
              <a:buClr>
                <a:srgbClr val="FFFF00"/>
              </a:buClr>
            </a:pPr>
            <a:r>
              <a:rPr lang="en-NZ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etc.</a:t>
            </a:r>
            <a:endParaRPr lang="en-N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71" y="560421"/>
            <a:ext cx="5062733" cy="585569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11" y="365125"/>
            <a:ext cx="11455121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Steroids:  “Only a short course”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948" y="1630674"/>
            <a:ext cx="6196962" cy="4832174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NZ" sz="3600" dirty="0" smtClean="0"/>
              <a:t>GP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GP Locum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Private A&amp;E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Hospital ED House Officer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Surgical Registrar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IBD Nurse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Consultant (not me)</a:t>
            </a:r>
          </a:p>
          <a:p>
            <a:pPr>
              <a:buClr>
                <a:srgbClr val="FFFF00"/>
              </a:buClr>
            </a:pPr>
            <a:r>
              <a:rPr lang="en-NZ" sz="3600" dirty="0" smtClean="0"/>
              <a:t>Patient themselves (old stock)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" y="110882"/>
            <a:ext cx="5063300" cy="66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Pretty soon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26804"/>
            <a:ext cx="10233800" cy="4548089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NZ" sz="3200" dirty="0" smtClean="0"/>
              <a:t>Acne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Fat</a:t>
            </a:r>
          </a:p>
          <a:p>
            <a:pPr>
              <a:buClr>
                <a:srgbClr val="FFFF00"/>
              </a:buClr>
            </a:pPr>
            <a:r>
              <a:rPr lang="en-NZ" sz="3200" dirty="0" err="1" smtClean="0"/>
              <a:t>Striae</a:t>
            </a:r>
            <a:endParaRPr lang="en-NZ" sz="3200" dirty="0" smtClean="0"/>
          </a:p>
          <a:p>
            <a:pPr>
              <a:buClr>
                <a:srgbClr val="FFFF00"/>
              </a:buClr>
            </a:pPr>
            <a:r>
              <a:rPr lang="en-NZ" sz="3200" dirty="0" smtClean="0"/>
              <a:t>Cushing’s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Diabetes mellitus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Hypertension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Psychosis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Proximal myopathy</a:t>
            </a:r>
          </a:p>
          <a:p>
            <a:pPr>
              <a:buClr>
                <a:srgbClr val="FFFF00"/>
              </a:buClr>
            </a:pPr>
            <a:r>
              <a:rPr lang="en-NZ" sz="3200" dirty="0" smtClean="0"/>
              <a:t>#’s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9" y="136345"/>
            <a:ext cx="4785870" cy="6599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57793">
            <a:off x="6645111" y="2257905"/>
            <a:ext cx="5383630" cy="186204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NZ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F**ked!</a:t>
            </a:r>
            <a:endParaRPr lang="en-NZ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1777</TotalTime>
  <Words>1413</Words>
  <Application>Microsoft Office PowerPoint</Application>
  <PresentationFormat>Custom</PresentationFormat>
  <Paragraphs>441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Depth</vt:lpstr>
      <vt:lpstr>Steroids kill! What other options are there?</vt:lpstr>
      <vt:lpstr>Disclaimer</vt:lpstr>
      <vt:lpstr>Disclosures</vt:lpstr>
      <vt:lpstr>Declaration</vt:lpstr>
      <vt:lpstr>Case</vt:lpstr>
      <vt:lpstr>PowerPoint Presentation</vt:lpstr>
      <vt:lpstr>Until …</vt:lpstr>
      <vt:lpstr>Steroids:  “Only a short course” …</vt:lpstr>
      <vt:lpstr>Pretty soon …</vt:lpstr>
      <vt:lpstr>Budesonide</vt:lpstr>
      <vt:lpstr>Budesonide</vt:lpstr>
      <vt:lpstr>Budesonide</vt:lpstr>
      <vt:lpstr>But it’s not just aesthetics …</vt:lpstr>
      <vt:lpstr>Evidence</vt:lpstr>
      <vt:lpstr>Evidence</vt:lpstr>
      <vt:lpstr>TREAT Table 5</vt:lpstr>
      <vt:lpstr>TREAT Table 5</vt:lpstr>
      <vt:lpstr>Evidence (pandemic)</vt:lpstr>
      <vt:lpstr>Table 5</vt:lpstr>
      <vt:lpstr>Table 5 update (6,093 cases vs. 525)</vt:lpstr>
      <vt:lpstr>What more evidence do you need?</vt:lpstr>
      <vt:lpstr>What more evidence do you need?</vt:lpstr>
      <vt:lpstr>Trust me, I’m a doctor …</vt:lpstr>
      <vt:lpstr>So what are your alternatives?</vt:lpstr>
      <vt:lpstr>Mesalazine</vt:lpstr>
      <vt:lpstr>Mesalazine</vt:lpstr>
      <vt:lpstr>Mesalazine</vt:lpstr>
      <vt:lpstr>Enemas: Which is more effective?</vt:lpstr>
      <vt:lpstr>Probiotics?</vt:lpstr>
      <vt:lpstr>Probiotics found in food</vt:lpstr>
      <vt:lpstr>Probiotics … the bottom line</vt:lpstr>
      <vt:lpstr>Other dietary stuff</vt:lpstr>
      <vt:lpstr>Other dietary stuff</vt:lpstr>
      <vt:lpstr>Other dietary stuff</vt:lpstr>
      <vt:lpstr>What diet to follow?</vt:lpstr>
      <vt:lpstr>FMT?</vt:lpstr>
      <vt:lpstr>FMT?</vt:lpstr>
      <vt:lpstr>FMT?</vt:lpstr>
      <vt:lpstr>Immunomodulators</vt:lpstr>
      <vt:lpstr>Thiopurines</vt:lpstr>
      <vt:lpstr>Thiopurines</vt:lpstr>
      <vt:lpstr>Thiopurines</vt:lpstr>
      <vt:lpstr>Thiopurines</vt:lpstr>
      <vt:lpstr>PowerPoint Presentation</vt:lpstr>
      <vt:lpstr>Methotrexate</vt:lpstr>
      <vt:lpstr>Clinical Trials</vt:lpstr>
      <vt:lpstr>Biologics</vt:lpstr>
      <vt:lpstr>The Surgeon</vt:lpstr>
      <vt:lpstr>In conclusion …</vt:lpstr>
      <vt:lpstr>PowerPoint Presentation</vt:lpstr>
      <vt:lpstr>Don’t just reach for the steroids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Rowbotham</dc:creator>
  <cp:lastModifiedBy>David Rowbotham (ADHB)</cp:lastModifiedBy>
  <cp:revision>391</cp:revision>
  <cp:lastPrinted>2021-05-25T18:19:32Z</cp:lastPrinted>
  <dcterms:created xsi:type="dcterms:W3CDTF">2016-05-04T07:23:55Z</dcterms:created>
  <dcterms:modified xsi:type="dcterms:W3CDTF">2021-05-25T18:19:32Z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-1718385163</vt:i4>
  </property>
  <property fmtid="{D5CDD505-2E9C-101B-9397-08002B2CF9AE}" pid="3" name="_NewReviewCycle">
    <vt:lpwstr/>
  </property>
  <property fmtid="{D5CDD505-2E9C-101B-9397-08002B2CF9AE}" pid="4" name="_EmailSubject">
    <vt:lpwstr>Talk for tonight - can you load onto laptop?</vt:lpwstr>
  </property>
  <property fmtid="{D5CDD505-2E9C-101B-9397-08002B2CF9AE}" pid="5" name="_AuthorEmail">
    <vt:lpwstr>DavidRB@adhb.govt.nz</vt:lpwstr>
  </property>
  <property fmtid="{D5CDD505-2E9C-101B-9397-08002B2CF9AE}" pid="6" name="_AuthorEmailDisplayName">
    <vt:lpwstr>David Rowbotham (ADHB)</vt:lpwstr>
  </property>
</Properties>
</file>